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40" r:id="rId4"/>
  </p:sldMasterIdLst>
  <p:notesMasterIdLst>
    <p:notesMasterId r:id="rId45"/>
  </p:notesMasterIdLst>
  <p:handoutMasterIdLst>
    <p:handoutMasterId r:id="rId46"/>
  </p:handoutMasterIdLst>
  <p:sldIdLst>
    <p:sldId id="256" r:id="rId5"/>
    <p:sldId id="1148" r:id="rId6"/>
    <p:sldId id="1211" r:id="rId7"/>
    <p:sldId id="1149" r:id="rId8"/>
    <p:sldId id="1190" r:id="rId9"/>
    <p:sldId id="1191" r:id="rId10"/>
    <p:sldId id="1150" r:id="rId11"/>
    <p:sldId id="1194" r:id="rId12"/>
    <p:sldId id="1192" r:id="rId13"/>
    <p:sldId id="1167" r:id="rId14"/>
    <p:sldId id="1168" r:id="rId15"/>
    <p:sldId id="1152" r:id="rId16"/>
    <p:sldId id="1169" r:id="rId17"/>
    <p:sldId id="1170" r:id="rId18"/>
    <p:sldId id="1153" r:id="rId19"/>
    <p:sldId id="1208" r:id="rId20"/>
    <p:sldId id="1195" r:id="rId21"/>
    <p:sldId id="1176" r:id="rId22"/>
    <p:sldId id="1185" r:id="rId23"/>
    <p:sldId id="1186" r:id="rId24"/>
    <p:sldId id="1187" r:id="rId25"/>
    <p:sldId id="1188" r:id="rId26"/>
    <p:sldId id="1189" r:id="rId27"/>
    <p:sldId id="1206" r:id="rId28"/>
    <p:sldId id="1155" r:id="rId29"/>
    <p:sldId id="1209" r:id="rId30"/>
    <p:sldId id="1205" r:id="rId31"/>
    <p:sldId id="1204" r:id="rId32"/>
    <p:sldId id="1213" r:id="rId33"/>
    <p:sldId id="1171" r:id="rId34"/>
    <p:sldId id="1172" r:id="rId35"/>
    <p:sldId id="1173" r:id="rId36"/>
    <p:sldId id="1175" r:id="rId37"/>
    <p:sldId id="1212" r:id="rId38"/>
    <p:sldId id="1214" r:id="rId39"/>
    <p:sldId id="1197" r:id="rId40"/>
    <p:sldId id="1201" r:id="rId41"/>
    <p:sldId id="1202" r:id="rId42"/>
    <p:sldId id="1210" r:id="rId43"/>
    <p:sldId id="26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C2E3"/>
    <a:srgbClr val="FEE3AC"/>
    <a:srgbClr val="3D97CF"/>
    <a:srgbClr val="2A78A8"/>
    <a:srgbClr val="C8D5B1"/>
    <a:srgbClr val="FEEAC2"/>
    <a:srgbClr val="FDDA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ACF614-3725-454A-92C4-0BDDEB6FEAE9}" v="295" dt="2022-10-13T20:28:35.459"/>
  </p1510:revLst>
</p1510:revInfo>
</file>

<file path=ppt/tableStyles.xml><?xml version="1.0" encoding="utf-8"?>
<a:tblStyleLst xmlns:a="http://schemas.openxmlformats.org/drawingml/2006/main" def="{18603FDC-E32A-4AB5-989C-0864C3EAD2B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5226" autoAdjust="0"/>
  </p:normalViewPr>
  <p:slideViewPr>
    <p:cSldViewPr snapToGrid="0">
      <p:cViewPr>
        <p:scale>
          <a:sx n="80" d="100"/>
          <a:sy n="80" d="100"/>
        </p:scale>
        <p:origin x="1046" y="11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1268B-8AC2-4239-8FAF-7C144C210720}" type="datetimeFigureOut">
              <a:rPr lang="en-US"/>
              <a:t>10/13/2022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BA2C8-71FC-43D0-BD87-0547616971F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9213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D8362-6D63-40AC-BAA9-90C3AE6D5875}" type="datetimeFigureOut">
              <a:rPr lang="en-US"/>
              <a:t>10/13/2022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39446-6953-447E-A4E3-E7CFBF87004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3929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ater3"/>
          <p:cNvSpPr/>
          <p:nvPr/>
        </p:nvSpPr>
        <p:spPr>
          <a:xfrm>
            <a:off x="2552" y="5243131"/>
            <a:ext cx="12188952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5" name="sky"/>
          <p:cNvSpPr/>
          <p:nvPr/>
        </p:nvSpPr>
        <p:spPr>
          <a:xfrm>
            <a:off x="2552" y="0"/>
            <a:ext cx="12188952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pic>
        <p:nvPicPr>
          <p:cNvPr id="6" name="water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>
          <a:xfrm>
            <a:off x="-1425" y="5497899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water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>
          <a:xfrm flipH="1">
            <a:off x="-1425" y="5221111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-1425" y="5961106"/>
            <a:ext cx="12188952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5872" y="1309047"/>
            <a:ext cx="9602789" cy="2667000"/>
          </a:xfrm>
        </p:spPr>
        <p:txBody>
          <a:bodyPr anchor="b">
            <a:noAutofit/>
          </a:bodyPr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5872" y="4038600"/>
            <a:ext cx="9601200" cy="990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350" cap="all" baseline="0">
                <a:solidFill>
                  <a:schemeClr val="accent2"/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/>
              <a:t>10/13/2022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274638"/>
            <a:ext cx="2628900" cy="5440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274638"/>
            <a:ext cx="7734300" cy="54403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/>
              <a:t>10/13/2022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/>
              <a:t>10/13/2022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7220"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4" y="1309047"/>
            <a:ext cx="9601252" cy="2667000"/>
          </a:xfrm>
        </p:spPr>
        <p:txBody>
          <a:bodyPr anchor="b">
            <a:normAutofit/>
          </a:bodyPr>
          <a:lstStyle>
            <a:lvl1pPr algn="ctr">
              <a:defRPr sz="45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038600"/>
            <a:ext cx="96012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5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/>
              <a:t>10/13/2022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572768"/>
            <a:ext cx="4572000" cy="414223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572768"/>
            <a:ext cx="4572000" cy="414223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/>
              <a:t>10/13/2022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365861"/>
            <a:ext cx="4572000" cy="334914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572768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365861"/>
            <a:ext cx="4572000" cy="334914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/>
              <a:t>10/13/2022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/>
              <a:t>10/13/2022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7220" rtlCol="0" anchor="ctr"/>
          <a:lstStyle/>
          <a:p>
            <a:pPr algn="ctr"/>
            <a:endParaRPr sz="135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/>
              <a:t>10/13/2022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480" y="762000"/>
            <a:ext cx="3377133" cy="2743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3" y="685800"/>
            <a:ext cx="6858000" cy="45720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480" y="3554104"/>
            <a:ext cx="3377133" cy="1703696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/>
              <a:t>10/13/2022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480" y="762000"/>
            <a:ext cx="3377133" cy="2743200"/>
          </a:xfrm>
        </p:spPr>
        <p:txBody>
          <a:bodyPr anchor="b">
            <a:normAutofit/>
          </a:bodyPr>
          <a:lstStyle>
            <a:lvl1pPr>
              <a:defRPr sz="255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60413" y="685800"/>
            <a:ext cx="6858000" cy="4572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480" y="3554104"/>
            <a:ext cx="3377133" cy="170369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/>
              <a:t>10/13/2022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7220" rtlCol="0" anchor="ctr"/>
          <a:lstStyle/>
          <a:p>
            <a:pPr algn="ctr"/>
            <a:endParaRPr sz="1350"/>
          </a:p>
        </p:txBody>
      </p:sp>
      <p:sp>
        <p:nvSpPr>
          <p:cNvPr id="8" name="water3"/>
          <p:cNvSpPr/>
          <p:nvPr/>
        </p:nvSpPr>
        <p:spPr>
          <a:xfrm>
            <a:off x="2552" y="6064103"/>
            <a:ext cx="12188952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pic>
        <p:nvPicPr>
          <p:cNvPr id="9" name="water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>
          <a:xfrm>
            <a:off x="-1425" y="6256183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water1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>
          <a:xfrm flipH="1">
            <a:off x="-1425" y="5979395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2" y="265176"/>
            <a:ext cx="950975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9509760" cy="414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fld id="{5586B75A-687E-405C-8A0B-8D00578BA2C3}" type="datetime1">
              <a:rPr lang="en-US"/>
              <a:pPr/>
              <a:t>10/13/2022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cap="all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 cap="all" baseline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50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05740" indent="-171450" algn="l" defTabSz="685800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•"/>
        <a:defRPr sz="15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411480" indent="-171450" algn="l" defTabSz="685800" rtl="0" eaLnBrk="1" latinLnBrk="0" hangingPunct="1">
        <a:lnSpc>
          <a:spcPct val="90000"/>
        </a:lnSpc>
        <a:spcBef>
          <a:spcPts val="750"/>
        </a:spcBef>
        <a:buSzPct val="100000"/>
        <a:buFont typeface="Arial" pitchFamily="34" charset="0"/>
        <a:buChar char="•"/>
        <a:defRPr sz="135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617220" indent="-171450" algn="l" defTabSz="6858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•"/>
        <a:defRPr sz="12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3pPr>
      <a:lvl4pPr marL="822960" indent="-171450" algn="l" defTabSz="6858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•"/>
        <a:defRPr sz="105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4pPr>
      <a:lvl5pPr marL="1028700" indent="-171450" algn="l" defTabSz="6858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•"/>
        <a:defRPr sz="105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5pPr>
      <a:lvl6pPr marL="1234440" indent="-171450" algn="l" defTabSz="6858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•"/>
        <a:defRPr sz="105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6pPr>
      <a:lvl7pPr marL="1440180" indent="-171450" algn="l" defTabSz="6858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•"/>
        <a:defRPr sz="105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7pPr>
      <a:lvl8pPr marL="1645920" indent="-171450" algn="l" defTabSz="6858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•"/>
        <a:defRPr sz="105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8pPr>
      <a:lvl9pPr marL="1851660" indent="-171450" algn="l" defTabSz="6858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•"/>
        <a:defRPr sz="105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github.com/PIFSCstockassessments/ss3diag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aikunXu/FishFreqTree/blob/main/manual/Manual.pdf" TargetMode="External"/><Relationship Id="rId4" Type="http://schemas.openxmlformats.org/officeDocument/2006/relationships/hyperlink" Target="https://github.com/HaikunXu/FishFreqTre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AD2E65-29EF-468F-9833-7AEB9C4F3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" y="42847"/>
            <a:ext cx="11858799" cy="444787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9CD6749-A89F-4B9C-B3A9-320EA166BF5F}"/>
              </a:ext>
            </a:extLst>
          </p:cNvPr>
          <p:cNvGrpSpPr/>
          <p:nvPr/>
        </p:nvGrpSpPr>
        <p:grpSpPr>
          <a:xfrm>
            <a:off x="205382" y="4330343"/>
            <a:ext cx="11781233" cy="1288799"/>
            <a:chOff x="0" y="204720"/>
            <a:chExt cx="9144002" cy="906464"/>
          </a:xfrm>
        </p:grpSpPr>
        <p:sp>
          <p:nvSpPr>
            <p:cNvPr id="9" name="Rectangle 20">
              <a:extLst>
                <a:ext uri="{FF2B5EF4-FFF2-40B4-BE49-F238E27FC236}">
                  <a16:creationId xmlns:a16="http://schemas.microsoft.com/office/drawing/2014/main" id="{71A33A9A-19DA-46A4-A5A6-0FE8513E1D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9AB6BB51-C0B1-4871-BAEA-B274F94DA27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04720"/>
              <a:ext cx="9144002" cy="906463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" indent="0" algn="ctr">
                <a:buNone/>
              </a:pPr>
              <a:r>
                <a:rPr lang="en-US" sz="3200" dirty="0">
                  <a:solidFill>
                    <a:srgbClr val="FFFF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Results of the spatial simulation experiment for IO YFT</a:t>
              </a:r>
            </a:p>
            <a:p>
              <a:pPr marL="34290" indent="0" algn="ctr">
                <a:buNone/>
              </a:pPr>
              <a:r>
                <a:rPr lang="en-US" sz="3200" dirty="0">
                  <a:solidFill>
                    <a:srgbClr val="FFFF0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IATTC team (SS3 areas-as-fleets × VAST)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920A791-C999-4124-A9A2-1399899B47E9}"/>
              </a:ext>
            </a:extLst>
          </p:cNvPr>
          <p:cNvSpPr txBox="1"/>
          <p:nvPr/>
        </p:nvSpPr>
        <p:spPr>
          <a:xfrm>
            <a:off x="0" y="5928685"/>
            <a:ext cx="1201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Spatial Simulation Experiment Webinar</a:t>
            </a:r>
          </a:p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October 13, 2022</a:t>
            </a:r>
          </a:p>
        </p:txBody>
      </p:sp>
    </p:spTree>
    <p:extLst>
      <p:ext uri="{BB962C8B-B14F-4D97-AF65-F5344CB8AC3E}">
        <p14:creationId xmlns:p14="http://schemas.microsoft.com/office/powerpoint/2010/main" val="15039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28">
        <p:fade/>
      </p:transition>
    </mc:Choice>
    <mc:Fallback xmlns="">
      <p:transition spd="med" advTm="882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 fontScale="92500"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Data: fishery fleets (region-specific vs. regression-tree)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CCDB089-0F25-C7F6-2D1C-121E7B209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711"/>
          <a:stretch/>
        </p:blipFill>
        <p:spPr>
          <a:xfrm>
            <a:off x="250881" y="2616915"/>
            <a:ext cx="3746727" cy="333502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A389FBD-92AE-D4AE-7B88-29944A91A9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037" y="2782852"/>
            <a:ext cx="4397665" cy="338276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D452DE-F717-2103-4391-50039E3CDD35}"/>
              </a:ext>
            </a:extLst>
          </p:cNvPr>
          <p:cNvSpPr txBox="1"/>
          <p:nvPr/>
        </p:nvSpPr>
        <p:spPr>
          <a:xfrm>
            <a:off x="536983" y="1970584"/>
            <a:ext cx="317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associated PS fishery definition (R1, R2, and R4)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C1976-E14C-D154-2C2F-2B8D43213940}"/>
              </a:ext>
            </a:extLst>
          </p:cNvPr>
          <p:cNvSpPr txBox="1"/>
          <p:nvPr/>
        </p:nvSpPr>
        <p:spPr>
          <a:xfrm>
            <a:off x="4739485" y="1970584"/>
            <a:ext cx="317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tree-defined associated PS fisheries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E8369A-CD11-140E-07EE-C072F2AF6D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702" y="2571395"/>
            <a:ext cx="3581754" cy="358175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9017A2-5552-4816-B4A6-AABEF8C149E0}"/>
              </a:ext>
            </a:extLst>
          </p:cNvPr>
          <p:cNvCxnSpPr/>
          <p:nvPr/>
        </p:nvCxnSpPr>
        <p:spPr>
          <a:xfrm>
            <a:off x="3967548" y="983969"/>
            <a:ext cx="42863" cy="58740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731A14-0064-DC9A-B499-C8BC578B73CA}"/>
              </a:ext>
            </a:extLst>
          </p:cNvPr>
          <p:cNvSpPr txBox="1"/>
          <p:nvPr/>
        </p:nvSpPr>
        <p:spPr>
          <a:xfrm>
            <a:off x="8595494" y="1647418"/>
            <a:ext cx="322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selectivity curves for the three associated PS fleets</a:t>
            </a:r>
          </a:p>
        </p:txBody>
      </p:sp>
    </p:spTree>
    <p:extLst>
      <p:ext uri="{BB962C8B-B14F-4D97-AF65-F5344CB8AC3E}">
        <p14:creationId xmlns:p14="http://schemas.microsoft.com/office/powerpoint/2010/main" val="152678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Data: fishery fleets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35502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1C3E87F7-77A4-9162-CC93-44C90A2AF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62" y="1535502"/>
            <a:ext cx="10545341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Input</a:t>
            </a:r>
            <a:r>
              <a:rPr lang="en-US" sz="2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sample sizes: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Associated PS and LL: the number of spatial cells sampled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Others: 5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Evaluate the impacts of two dimensions: </a:t>
            </a:r>
            <a:r>
              <a:rPr lang="en-US" sz="2200" dirty="0">
                <a:solidFill>
                  <a:srgbClr val="FF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1) how to define associated PS fishery fleets</a:t>
            </a:r>
            <a:r>
              <a:rPr lang="en-US" sz="2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sz="2200" dirty="0">
                <a:solidFill>
                  <a:srgbClr val="0070C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2) how to weight fishery’s length compositions</a:t>
            </a:r>
            <a:r>
              <a:rPr lang="en-US" sz="2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on model performance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33A6B8E8-3304-537B-3127-927DDBF21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703858"/>
              </p:ext>
            </p:extLst>
          </p:nvPr>
        </p:nvGraphicFramePr>
        <p:xfrm>
          <a:off x="1240159" y="4219215"/>
          <a:ext cx="9790058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3630">
                  <a:extLst>
                    <a:ext uri="{9D8B030D-6E8A-4147-A177-3AD203B41FA5}">
                      <a16:colId xmlns:a16="http://schemas.microsoft.com/office/drawing/2014/main" val="881865349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915647777"/>
                    </a:ext>
                  </a:extLst>
                </a:gridCol>
                <a:gridCol w="2267268">
                  <a:extLst>
                    <a:ext uri="{9D8B030D-6E8A-4147-A177-3AD203B41FA5}">
                      <a16:colId xmlns:a16="http://schemas.microsoft.com/office/drawing/2014/main" val="590625607"/>
                    </a:ext>
                  </a:extLst>
                </a:gridCol>
                <a:gridCol w="2294255">
                  <a:extLst>
                    <a:ext uri="{9D8B030D-6E8A-4147-A177-3AD203B41FA5}">
                      <a16:colId xmlns:a16="http://schemas.microsoft.com/office/drawing/2014/main" val="4179278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One fishery per gear/set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Three region-specific fleets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(regions 1, 2, and 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Three regression-tree fleets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04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Fishery’s length comps for associated PS are sample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547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 are catch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825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68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Data: survey fleet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D2A7227B-1194-4528-93B1-6902902B2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274" y="1535502"/>
                <a:ext cx="10493829" cy="46924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lvl="0"/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Index of abundance: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Fit VAST to cell-level longline CPUE data simulated for IO YFT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Delta method: logit and log links for the linear predictors of encounter probability and positive catch rate, respectively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Both encounter probability and positive catch rate include an intercept term (year-quarter effect), spatial term, and spatiotemporal term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U</a:t>
                </a:r>
                <a:r>
                  <a:rPr lang="en-US" sz="20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se 150 spatial knots to simulate the spatial and spatiotemporal random effects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coefficient of variation (CV) of the abundance index is time-varying: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𝐶𝑉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𝑆𝑢𝑟𝑣𝑒𝑦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𝐶𝑉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𝑉𝐴𝑆𝑇</m:t>
                            </m:r>
                          </m:e>
                        </m:d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scaler estimated in SS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FF3300"/>
                  </a:buClr>
                  <a:buSzPct val="100000"/>
                  <a:buFontTx/>
                  <a:buNone/>
                  <a:tabLst>
                    <a:tab pos="1257300" algn="l"/>
                  </a:tabLst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FF3300"/>
                  </a:buClr>
                  <a:buSzPct val="100000"/>
                  <a:buFontTx/>
                  <a:buNone/>
                  <a:tabLst>
                    <a:tab pos="1257300" algn="l"/>
                  </a:tabLst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D2A7227B-1194-4528-93B1-6902902B2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274" y="1535502"/>
                <a:ext cx="10493829" cy="4692431"/>
              </a:xfrm>
              <a:prstGeom prst="rect">
                <a:avLst/>
              </a:prstGeom>
              <a:blipFill>
                <a:blip r:embed="rId4"/>
                <a:stretch>
                  <a:fillRect l="-1220" t="-129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45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Data: survey fleet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D2A7227B-1194-4528-93B1-6902902B2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274" y="1535502"/>
                <a:ext cx="10493829" cy="46924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lvl="0"/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Length compositions: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Fit VAST to cell-level length-specific longline CPUE data simulated for IO YFT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length-specific CPUE input to VAST is simply the product of CPUE and length frequency in the same stratum (year-quarter </a:t>
                </a:r>
                <a14:m>
                  <m:oMath xmlns:m="http://schemas.openxmlformats.org/officeDocument/2006/math">
                    <m:r>
                      <a:rPr lang="en-US" sz="2000" i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latitude </a:t>
                </a:r>
                <a14:m>
                  <m:oMath xmlns:m="http://schemas.openxmlformats.org/officeDocument/2006/math">
                    <m:r>
                      <a:rPr lang="en-US" sz="2000" i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longitude)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Delta method: logit and log links for the linear predictors of encounter probability and positive catch rate, respectively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Both encounter probability and positive catch rate include an intercept term (year-quarter effect), spatial term, and spatiotemporal term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To improve model speed: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Random effects are assumed to be IID among length bins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Use only 10 spatial knots to simulate the spatial and spatial random effects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L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ength bins are regrouped from the original 5 cm resolution to 10 cm resolution</a:t>
                </a:r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ll hyperparameters are shared among length bins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Bias correction is not applied</a:t>
                </a: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FF3300"/>
                  </a:buClr>
                  <a:buSzPct val="100000"/>
                  <a:buFontTx/>
                  <a:buNone/>
                  <a:tabLst>
                    <a:tab pos="1257300" algn="l"/>
                  </a:tabLst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FF3300"/>
                  </a:buClr>
                  <a:buSzPct val="100000"/>
                  <a:buFontTx/>
                  <a:buNone/>
                  <a:tabLst>
                    <a:tab pos="1257300" algn="l"/>
                  </a:tabLst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D2A7227B-1194-4528-93B1-6902902B2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274" y="1535502"/>
                <a:ext cx="10493829" cy="4692431"/>
              </a:xfrm>
              <a:prstGeom prst="rect">
                <a:avLst/>
              </a:prstGeom>
              <a:blipFill>
                <a:blip r:embed="rId4"/>
                <a:stretch>
                  <a:fillRect l="-1220" t="-129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79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Data: survey fleet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D2A7227B-1194-4528-93B1-6902902B2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274" y="1535502"/>
                <a:ext cx="10493829" cy="46924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lvl="0"/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Length compositions: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length compositions for the survey fleet are computed as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𝐿𝐹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𝑆𝑢𝑟𝑣𝑒𝑦</m:t>
                            </m:r>
                          </m:e>
                        </m:d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4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𝑙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𝑙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4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standardized abundance index for bin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time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from the length-specific VAST model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Input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sample size: the number of spatial cells sampled in the retained length-specific CPUE data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FF3300"/>
                  </a:buClr>
                  <a:buSzPct val="100000"/>
                  <a:buFontTx/>
                  <a:buNone/>
                  <a:tabLst>
                    <a:tab pos="1257300" algn="l"/>
                  </a:tabLst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FF3300"/>
                  </a:buClr>
                  <a:buSzPct val="100000"/>
                  <a:buFontTx/>
                  <a:buNone/>
                  <a:tabLst>
                    <a:tab pos="1257300" algn="l"/>
                  </a:tabLst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D2A7227B-1194-4528-93B1-6902902B2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274" y="1535502"/>
                <a:ext cx="10493829" cy="4692431"/>
              </a:xfrm>
              <a:prstGeom prst="rect">
                <a:avLst/>
              </a:prstGeom>
              <a:blipFill>
                <a:blip r:embed="rId4"/>
                <a:stretch>
                  <a:fillRect l="-1220" t="-129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9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Font typeface="Arial" pitchFamily="34" charset="0"/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Model configurations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653" y="1535502"/>
            <a:ext cx="10354710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All biological parameters are fixed at their true values (steepness, M, and G are confounded and are difficult to estimate within the assessment model)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Recruitment deviations are estimated for every model year and are assumed to sum to zero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Age-specific selectivity is used in order to be consistent with the simulation model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Selectivity is assumed to be asymptotic for the survey (longline) fleet and dome-shaped (could be asymptotic) for all, including longline, fishery fleets: logistic for asymptotic selectivity and double-normal for dome-shaped selectivity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Lack of composition data for the troll fishery: all three troll fleets share the same selectivity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Initial conditions: t</a:t>
            </a: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he stock is assumed to be harvested from an equilibrium </a:t>
            </a: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unfished</a:t>
            </a: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condition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4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Font typeface="Arial" pitchFamily="34" charset="0"/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How to fit the model to data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460718"/>
            <a:ext cx="1039808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Building the SS data file:</a:t>
            </a:r>
          </a:p>
          <a:p>
            <a:pPr marL="800100" lvl="1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Load the original provided 1-region (for models one) or 4-region (for models region and </a:t>
            </a: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tree</a:t>
            </a: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 SS data file into the R environment</a:t>
            </a:r>
          </a:p>
          <a:p>
            <a:pPr marL="800100" lvl="1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Add a survey fleet (including adding its abundance index and length comps) and delete tagging data</a:t>
            </a:r>
          </a:p>
          <a:p>
            <a:pPr marL="800100" lvl="1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For regression-tree models only: run the </a:t>
            </a: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regression tree algorithm to redefine associated PS fleets based on simulated 5*5 LF data for associated PS (extracted from the original provided cell-level data)</a:t>
            </a:r>
          </a:p>
          <a:p>
            <a:pPr marL="800100" lvl="1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Change the length comps of associated PS fleets (catch-weighted vs. sample-weighted; one fleet vs. region-specific fleets vs. regression-tree fleets)</a:t>
            </a:r>
          </a:p>
          <a:p>
            <a:pPr marL="800100" lvl="1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For regression-tree models only: change the catches of associated PS fleets </a:t>
            </a:r>
            <a:endParaRPr lang="en-US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Write the new SS data file using function </a:t>
            </a:r>
            <a:r>
              <a:rPr lang="en-US" sz="20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SS_writedat</a:t>
            </a: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from R package r4ss</a:t>
            </a:r>
          </a:p>
        </p:txBody>
      </p:sp>
    </p:spTree>
    <p:extLst>
      <p:ext uri="{BB962C8B-B14F-4D97-AF65-F5344CB8AC3E}">
        <p14:creationId xmlns:p14="http://schemas.microsoft.com/office/powerpoint/2010/main" val="138685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Font typeface="Arial" pitchFamily="34" charset="0"/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How to fit the model to data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35502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Running the six SS models: each of the six models needs to run three times in order to get its final estimates:</a:t>
            </a:r>
          </a:p>
          <a:p>
            <a:pPr marL="800100" lvl="1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Run with LF weight = 1 (based on input sample size)</a:t>
            </a:r>
          </a:p>
          <a:p>
            <a:pPr marL="800100" lvl="1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Run with LF weight = Francis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Run with LF weight = Francis and suggested recruitment bias adjustment from r4ss</a:t>
            </a:r>
            <a:endParaRPr kumimoji="0" lang="en-US" sz="32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64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Font typeface="Arial" pitchFamily="34" charset="0"/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Model results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35502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37D90FFD-C442-81E6-723F-ED17B698B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417659"/>
              </p:ext>
            </p:extLst>
          </p:nvPr>
        </p:nvGraphicFramePr>
        <p:xfrm>
          <a:off x="495477" y="1180234"/>
          <a:ext cx="11236008" cy="89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6930">
                  <a:extLst>
                    <a:ext uri="{9D8B030D-6E8A-4147-A177-3AD203B41FA5}">
                      <a16:colId xmlns:a16="http://schemas.microsoft.com/office/drawing/2014/main" val="881865349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915647777"/>
                    </a:ext>
                  </a:extLst>
                </a:gridCol>
                <a:gridCol w="2073593">
                  <a:extLst>
                    <a:ext uri="{9D8B030D-6E8A-4147-A177-3AD203B41FA5}">
                      <a16:colId xmlns:a16="http://schemas.microsoft.com/office/drawing/2014/main" val="590625607"/>
                    </a:ext>
                  </a:extLst>
                </a:gridCol>
                <a:gridCol w="2100580">
                  <a:extLst>
                    <a:ext uri="{9D8B030D-6E8A-4147-A177-3AD203B41FA5}">
                      <a16:colId xmlns:a16="http://schemas.microsoft.com/office/drawing/2014/main" val="4179278214"/>
                    </a:ext>
                  </a:extLst>
                </a:gridCol>
              </a:tblGrid>
              <a:tr h="240714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One fishery per gear/set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Region-specific fisheries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Regression-tree fisheries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04608"/>
                  </a:ext>
                </a:extLst>
              </a:tr>
              <a:tr h="24071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PS: sample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547151"/>
                  </a:ext>
                </a:extLst>
              </a:tr>
              <a:tr h="24071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PS: catch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u="none" dirty="0"/>
                        <a:t>Model </a:t>
                      </a:r>
                      <a:r>
                        <a:rPr lang="en-US" sz="1350" b="0" i="0" u="none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b="0" i="0" u="none" dirty="0"/>
                        <a:t>-</a:t>
                      </a:r>
                      <a:r>
                        <a:rPr lang="en-US" sz="1350" b="0" i="0" u="none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825060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39F3BC5-3DBB-85A6-3E67-0B4BB3603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85991"/>
            <a:ext cx="5943612" cy="4572009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A90B773-595E-4180-E921-48E7AF91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7" y="228599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Font typeface="Arial" pitchFamily="34" charset="0"/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Model diagnostics: runs test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35502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77D6D-03D4-C7CE-F0CB-F3EB6EF0F904}"/>
              </a:ext>
            </a:extLst>
          </p:cNvPr>
          <p:cNvSpPr txBox="1"/>
          <p:nvPr/>
        </p:nvSpPr>
        <p:spPr>
          <a:xfrm>
            <a:off x="6017622" y="5322498"/>
            <a:ext cx="5713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sing function 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SSplotRunstest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from R package </a:t>
            </a:r>
            <a:r>
              <a:rPr lang="en-US" sz="1800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ss3diags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https://github.com/PIFSCstockassessments/ss3diags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6FDE704-D5A7-3555-3E4A-30F8FCFC0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43" y="1716505"/>
            <a:ext cx="5123657" cy="5114791"/>
          </a:xfrm>
          <a:prstGeom prst="rect">
            <a:avLst/>
          </a:prstGeom>
        </p:spPr>
      </p:pic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483DA331-0295-82F7-9F99-76CCF06454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511030"/>
              </p:ext>
            </p:extLst>
          </p:nvPr>
        </p:nvGraphicFramePr>
        <p:xfrm>
          <a:off x="495477" y="1180234"/>
          <a:ext cx="11236008" cy="89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6930">
                  <a:extLst>
                    <a:ext uri="{9D8B030D-6E8A-4147-A177-3AD203B41FA5}">
                      <a16:colId xmlns:a16="http://schemas.microsoft.com/office/drawing/2014/main" val="881865349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915647777"/>
                    </a:ext>
                  </a:extLst>
                </a:gridCol>
                <a:gridCol w="2073593">
                  <a:extLst>
                    <a:ext uri="{9D8B030D-6E8A-4147-A177-3AD203B41FA5}">
                      <a16:colId xmlns:a16="http://schemas.microsoft.com/office/drawing/2014/main" val="590625607"/>
                    </a:ext>
                  </a:extLst>
                </a:gridCol>
                <a:gridCol w="2100580">
                  <a:extLst>
                    <a:ext uri="{9D8B030D-6E8A-4147-A177-3AD203B41FA5}">
                      <a16:colId xmlns:a16="http://schemas.microsoft.com/office/drawing/2014/main" val="4179278214"/>
                    </a:ext>
                  </a:extLst>
                </a:gridCol>
              </a:tblGrid>
              <a:tr h="240714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One fishery per gear/set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Region-specific fisheries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Regression-tree fisheries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04608"/>
                  </a:ext>
                </a:extLst>
              </a:tr>
              <a:tr h="24071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PS: sample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547151"/>
                  </a:ext>
                </a:extLst>
              </a:tr>
              <a:tr h="24071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PS: catch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1" u="none" dirty="0"/>
                        <a:t>Model </a:t>
                      </a:r>
                      <a:r>
                        <a:rPr lang="en-US" sz="1350" b="1" i="1" u="none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b="1" i="1" u="none" dirty="0"/>
                        <a:t>-</a:t>
                      </a:r>
                      <a:r>
                        <a:rPr lang="en-US" sz="1350" b="1" i="1" u="none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825060"/>
                  </a:ext>
                </a:extLst>
              </a:tr>
            </a:tbl>
          </a:graphicData>
        </a:graphic>
      </p:graphicFrame>
      <p:sp>
        <p:nvSpPr>
          <p:cNvPr id="2" name="Arrow: Up 1">
            <a:extLst>
              <a:ext uri="{FF2B5EF4-FFF2-40B4-BE49-F238E27FC236}">
                <a16:creationId xmlns:a16="http://schemas.microsoft.com/office/drawing/2014/main" id="{CB5C7418-DEAF-B087-54F9-CBBE43E58ADA}"/>
              </a:ext>
            </a:extLst>
          </p:cNvPr>
          <p:cNvSpPr/>
          <p:nvPr/>
        </p:nvSpPr>
        <p:spPr>
          <a:xfrm>
            <a:off x="10512227" y="1997660"/>
            <a:ext cx="138113" cy="70077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EC724-2179-D840-41DF-B44A7C138F25}"/>
              </a:ext>
            </a:extLst>
          </p:cNvPr>
          <p:cNvSpPr txBox="1"/>
          <p:nvPr/>
        </p:nvSpPr>
        <p:spPr>
          <a:xfrm>
            <a:off x="9948590" y="2611885"/>
            <a:ext cx="143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34163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Font typeface="Arial" pitchFamily="34" charset="0"/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Outline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35502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Introduction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Progress update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Model setup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Model results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Model diagnostics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Expand model fitting to the 100 replicates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Discussion</a:t>
            </a:r>
          </a:p>
          <a:p>
            <a:pPr lvl="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91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Font typeface="Arial" pitchFamily="34" charset="0"/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Model diagnostics: fit to LF (fisheries and survey)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35502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Length comps, aggregated across time by fleet.&#10; ">
            <a:extLst>
              <a:ext uri="{FF2B5EF4-FFF2-40B4-BE49-F238E27FC236}">
                <a16:creationId xmlns:a16="http://schemas.microsoft.com/office/drawing/2014/main" id="{1276CD0A-C950-B201-9433-EEA1FE963A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58" y="1038199"/>
            <a:ext cx="5742296" cy="574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Size comps, aggregated across time by fleet.&#10; ">
            <a:extLst>
              <a:ext uri="{FF2B5EF4-FFF2-40B4-BE49-F238E27FC236}">
                <a16:creationId xmlns:a16="http://schemas.microsoft.com/office/drawing/2014/main" id="{D379DC6E-60BF-C367-A48C-7D3FDE0917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28" y="1806471"/>
            <a:ext cx="4205752" cy="4205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235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Font typeface="Arial" pitchFamily="34" charset="0"/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Model diagnostics: R0 likelihood profile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35502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F00B872B-39F5-A2CA-4CD3-A11D617142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17" y="1375881"/>
            <a:ext cx="6559894" cy="4919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13F5D0-BF92-15EB-40AD-97EA3F957344}"/>
              </a:ext>
            </a:extLst>
          </p:cNvPr>
          <p:cNvSpPr txBox="1"/>
          <p:nvPr/>
        </p:nvSpPr>
        <p:spPr>
          <a:xfrm>
            <a:off x="2105826" y="1682315"/>
            <a:ext cx="3924966" cy="1561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components of the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total likelihood 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include 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fishery compositions (</a:t>
            </a:r>
            <a:r>
              <a:rPr lang="en-US" sz="18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Fcomps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survey compositions (</a:t>
            </a:r>
            <a:r>
              <a:rPr lang="en-US" sz="18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Scomps</a:t>
            </a:r>
            <a:r>
              <a:rPr lang="en-U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survey abundance index (Index)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and </a:t>
            </a:r>
            <a:r>
              <a:rPr lang="en-US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recruitment penalty (Recruit)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26" name="Picture 2" descr="Fit to index data for llcpue. Lines indicate 95% uncertainty interval around index values based on the model assumption of lognormal error. Thicker lines (if present) indicate input uncertainty before addition of estimated additional uncertainty parameter.">
            <a:extLst>
              <a:ext uri="{FF2B5EF4-FFF2-40B4-BE49-F238E27FC236}">
                <a16:creationId xmlns:a16="http://schemas.microsoft.com/office/drawing/2014/main" id="{0C268D5B-BCBE-E2CA-1CF2-1B3729BDE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5"/>
          <a:stretch/>
        </p:blipFill>
        <p:spPr bwMode="auto">
          <a:xfrm>
            <a:off x="7101783" y="4192445"/>
            <a:ext cx="5090217" cy="266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46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Font typeface="Arial" pitchFamily="34" charset="0"/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Model diagnostics: ASPM (CCA does not converge)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35502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FE49FD-E3BD-5AC5-24B9-BFE3E5D856B1}"/>
              </a:ext>
            </a:extLst>
          </p:cNvPr>
          <p:cNvGrpSpPr/>
          <p:nvPr/>
        </p:nvGrpSpPr>
        <p:grpSpPr>
          <a:xfrm>
            <a:off x="584903" y="1512302"/>
            <a:ext cx="11022194" cy="4326126"/>
            <a:chOff x="1256242" y="2919227"/>
            <a:chExt cx="8368030" cy="3284387"/>
          </a:xfrm>
        </p:grpSpPr>
        <p:pic>
          <p:nvPicPr>
            <p:cNvPr id="2" name="Picture 1" descr="Chart&#10;&#10;Description automatically generated">
              <a:extLst>
                <a:ext uri="{FF2B5EF4-FFF2-40B4-BE49-F238E27FC236}">
                  <a16:creationId xmlns:a16="http://schemas.microsoft.com/office/drawing/2014/main" id="{720EF10E-3829-C6B8-4816-45B6680DC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658"/>
            <a:stretch/>
          </p:blipFill>
          <p:spPr bwMode="auto">
            <a:xfrm>
              <a:off x="1256242" y="2919227"/>
              <a:ext cx="4184015" cy="317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BFF52A86-C111-8ECE-87B3-BC67DD8F07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61"/>
            <a:stretch/>
          </p:blipFill>
          <p:spPr bwMode="auto">
            <a:xfrm>
              <a:off x="5440257" y="2919227"/>
              <a:ext cx="4184015" cy="328438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6994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Font typeface="Arial" pitchFamily="34" charset="0"/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Model diagnostics: retrospective pattern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35502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6958DCEB-8412-6E75-2A7F-F6DB8B9605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16" y="1171673"/>
            <a:ext cx="7134368" cy="548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133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Font typeface="Arial" pitchFamily="34" charset="0"/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Results: single replicate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5" y="1535502"/>
            <a:ext cx="10433442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six models suggest notably different time series of spawning biomass but similar time series of spawning biomass ratio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two models which ignore “areas-as-fleets” have the most extreme estimates of spawning biomass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examined model (</a:t>
            </a:r>
            <a:r>
              <a:rPr lang="en-US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model catch-tree</a:t>
            </a:r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 in the case study fits well to data based on model diagnostics</a:t>
            </a:r>
          </a:p>
        </p:txBody>
      </p:sp>
    </p:spTree>
    <p:extLst>
      <p:ext uri="{BB962C8B-B14F-4D97-AF65-F5344CB8AC3E}">
        <p14:creationId xmlns:p14="http://schemas.microsoft.com/office/powerpoint/2010/main" val="373104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5A6B77FA-C338-805A-34FE-B44FFD2F25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46"/>
          <a:stretch/>
        </p:blipFill>
        <p:spPr>
          <a:xfrm>
            <a:off x="150681" y="2113183"/>
            <a:ext cx="5779491" cy="242526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Expand to the 100 replicates: convergence rate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97084AFA-3CE2-AB60-3D26-DC2A17ED7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364688"/>
              </p:ext>
            </p:extLst>
          </p:nvPr>
        </p:nvGraphicFramePr>
        <p:xfrm>
          <a:off x="477995" y="1071796"/>
          <a:ext cx="11236008" cy="89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6930">
                  <a:extLst>
                    <a:ext uri="{9D8B030D-6E8A-4147-A177-3AD203B41FA5}">
                      <a16:colId xmlns:a16="http://schemas.microsoft.com/office/drawing/2014/main" val="881865349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915647777"/>
                    </a:ext>
                  </a:extLst>
                </a:gridCol>
                <a:gridCol w="2073593">
                  <a:extLst>
                    <a:ext uri="{9D8B030D-6E8A-4147-A177-3AD203B41FA5}">
                      <a16:colId xmlns:a16="http://schemas.microsoft.com/office/drawing/2014/main" val="590625607"/>
                    </a:ext>
                  </a:extLst>
                </a:gridCol>
                <a:gridCol w="2100580">
                  <a:extLst>
                    <a:ext uri="{9D8B030D-6E8A-4147-A177-3AD203B41FA5}">
                      <a16:colId xmlns:a16="http://schemas.microsoft.com/office/drawing/2014/main" val="4179278214"/>
                    </a:ext>
                  </a:extLst>
                </a:gridCol>
              </a:tblGrid>
              <a:tr h="240714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One fishery per gear/set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Region-specific fisheries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Regression-tree fisheries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04608"/>
                  </a:ext>
                </a:extLst>
              </a:tr>
              <a:tr h="24071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PS: sample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547151"/>
                  </a:ext>
                </a:extLst>
              </a:tr>
              <a:tr h="24071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PS: catch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u="none" dirty="0"/>
                        <a:t>Model </a:t>
                      </a:r>
                      <a:r>
                        <a:rPr lang="en-US" sz="1350" b="0" i="0" u="none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b="0" i="0" u="none" dirty="0"/>
                        <a:t>-</a:t>
                      </a:r>
                      <a:r>
                        <a:rPr lang="en-US" sz="1350" b="0" i="0" u="none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825060"/>
                  </a:ext>
                </a:extLst>
              </a:tr>
            </a:tbl>
          </a:graphicData>
        </a:graphic>
      </p:graphicFrame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FAB925C-4AFB-FF7C-1069-665C92E0C0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743" y="3203281"/>
            <a:ext cx="4397665" cy="33827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E7035D-DD1F-CF38-1BD8-911F06AE17FD}"/>
              </a:ext>
            </a:extLst>
          </p:cNvPr>
          <p:cNvSpPr txBox="1"/>
          <p:nvPr/>
        </p:nvSpPr>
        <p:spPr>
          <a:xfrm>
            <a:off x="7159924" y="2802594"/>
            <a:ext cx="3407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Regression-tree defines identical associated PS fisheries among replicates</a:t>
            </a:r>
          </a:p>
        </p:txBody>
      </p:sp>
    </p:spTree>
    <p:extLst>
      <p:ext uri="{BB962C8B-B14F-4D97-AF65-F5344CB8AC3E}">
        <p14:creationId xmlns:p14="http://schemas.microsoft.com/office/powerpoint/2010/main" val="28134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5A6B77FA-C338-805A-34FE-B44FFD2F25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46"/>
          <a:stretch/>
        </p:blipFill>
        <p:spPr>
          <a:xfrm>
            <a:off x="150681" y="2113183"/>
            <a:ext cx="5779491" cy="242526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Expand to the 100 replicates: SB trajectories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78A07760-FB82-4AB9-8BCA-287E6BC29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06" y="2113183"/>
            <a:ext cx="5485358" cy="438828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15744F-6A60-4C15-9176-9E7511E3FFA9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462944" y="5134062"/>
            <a:ext cx="2043603" cy="422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0CB8861-F308-4D44-B7E2-5C67587323D4}"/>
              </a:ext>
            </a:extLst>
          </p:cNvPr>
          <p:cNvSpPr txBox="1"/>
          <p:nvPr/>
        </p:nvSpPr>
        <p:spPr>
          <a:xfrm>
            <a:off x="2664390" y="5294546"/>
            <a:ext cx="1798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line marks the example replicate </a:t>
            </a:r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97084AFA-3CE2-AB60-3D26-DC2A17ED7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985870"/>
              </p:ext>
            </p:extLst>
          </p:nvPr>
        </p:nvGraphicFramePr>
        <p:xfrm>
          <a:off x="477995" y="1071796"/>
          <a:ext cx="11236008" cy="89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6930">
                  <a:extLst>
                    <a:ext uri="{9D8B030D-6E8A-4147-A177-3AD203B41FA5}">
                      <a16:colId xmlns:a16="http://schemas.microsoft.com/office/drawing/2014/main" val="881865349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915647777"/>
                    </a:ext>
                  </a:extLst>
                </a:gridCol>
                <a:gridCol w="2073593">
                  <a:extLst>
                    <a:ext uri="{9D8B030D-6E8A-4147-A177-3AD203B41FA5}">
                      <a16:colId xmlns:a16="http://schemas.microsoft.com/office/drawing/2014/main" val="590625607"/>
                    </a:ext>
                  </a:extLst>
                </a:gridCol>
                <a:gridCol w="2100580">
                  <a:extLst>
                    <a:ext uri="{9D8B030D-6E8A-4147-A177-3AD203B41FA5}">
                      <a16:colId xmlns:a16="http://schemas.microsoft.com/office/drawing/2014/main" val="4179278214"/>
                    </a:ext>
                  </a:extLst>
                </a:gridCol>
              </a:tblGrid>
              <a:tr h="240714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One fishery per gear/set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Region-specific fisheries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Regression-tree fisheries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04608"/>
                  </a:ext>
                </a:extLst>
              </a:tr>
              <a:tr h="24071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PS: sample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547151"/>
                  </a:ext>
                </a:extLst>
              </a:tr>
              <a:tr h="24071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PS: catch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u="none" dirty="0"/>
                        <a:t>Model </a:t>
                      </a:r>
                      <a:r>
                        <a:rPr lang="en-US" sz="1350" b="0" i="0" u="none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b="0" i="0" u="none" dirty="0"/>
                        <a:t>-</a:t>
                      </a:r>
                      <a:r>
                        <a:rPr lang="en-US" sz="1350" b="0" i="0" u="none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825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10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5A6B77FA-C338-805A-34FE-B44FFD2F25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46"/>
          <a:stretch/>
        </p:blipFill>
        <p:spPr>
          <a:xfrm>
            <a:off x="150681" y="2113183"/>
            <a:ext cx="5779491" cy="242526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Expand to the 100 replicates: SB ratio trajectories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321BE30-0CCF-44A1-A010-3784FB038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392" y="2113182"/>
            <a:ext cx="5488672" cy="439093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3C67DD-D15A-4E70-A21C-D7A1553EB65A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462944" y="5176007"/>
            <a:ext cx="2181137" cy="380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82A0F9-6322-4E18-9510-674EE4005F33}"/>
              </a:ext>
            </a:extLst>
          </p:cNvPr>
          <p:cNvSpPr txBox="1"/>
          <p:nvPr/>
        </p:nvSpPr>
        <p:spPr>
          <a:xfrm>
            <a:off x="2664390" y="5294546"/>
            <a:ext cx="1798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line marks the example replicate </a:t>
            </a:r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BB15924D-101E-C9CC-560F-BCA86D05E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385566"/>
              </p:ext>
            </p:extLst>
          </p:nvPr>
        </p:nvGraphicFramePr>
        <p:xfrm>
          <a:off x="477995" y="1071796"/>
          <a:ext cx="11236008" cy="89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6930">
                  <a:extLst>
                    <a:ext uri="{9D8B030D-6E8A-4147-A177-3AD203B41FA5}">
                      <a16:colId xmlns:a16="http://schemas.microsoft.com/office/drawing/2014/main" val="881865349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915647777"/>
                    </a:ext>
                  </a:extLst>
                </a:gridCol>
                <a:gridCol w="2073593">
                  <a:extLst>
                    <a:ext uri="{9D8B030D-6E8A-4147-A177-3AD203B41FA5}">
                      <a16:colId xmlns:a16="http://schemas.microsoft.com/office/drawing/2014/main" val="590625607"/>
                    </a:ext>
                  </a:extLst>
                </a:gridCol>
                <a:gridCol w="2100580">
                  <a:extLst>
                    <a:ext uri="{9D8B030D-6E8A-4147-A177-3AD203B41FA5}">
                      <a16:colId xmlns:a16="http://schemas.microsoft.com/office/drawing/2014/main" val="4179278214"/>
                    </a:ext>
                  </a:extLst>
                </a:gridCol>
              </a:tblGrid>
              <a:tr h="240714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One fishery per gear/set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Region-specific fisheries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Regression-tree fisheries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04608"/>
                  </a:ext>
                </a:extLst>
              </a:tr>
              <a:tr h="24071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PS: sample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547151"/>
                  </a:ext>
                </a:extLst>
              </a:tr>
              <a:tr h="24071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PS: catch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u="none" dirty="0"/>
                        <a:t>Model </a:t>
                      </a:r>
                      <a:r>
                        <a:rPr lang="en-US" sz="1350" b="0" i="0" u="none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b="0" i="0" u="none" dirty="0"/>
                        <a:t>-</a:t>
                      </a:r>
                      <a:r>
                        <a:rPr lang="en-US" sz="1350" b="0" i="0" u="none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825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57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5A6B77FA-C338-805A-34FE-B44FFD2F2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1" y="2113182"/>
            <a:ext cx="5779491" cy="462359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Expand to the 100 replicates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7F28326-8B82-3A01-348A-18C5F3B422FB}"/>
              </a:ext>
            </a:extLst>
          </p:cNvPr>
          <p:cNvSpPr txBox="1"/>
          <p:nvPr/>
        </p:nvSpPr>
        <p:spPr>
          <a:xfrm>
            <a:off x="6511246" y="3876511"/>
            <a:ext cx="485275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We compare the estimate of R0 with its true value to evaluate model performance</a:t>
            </a:r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9BC6F1AE-7CE6-4C14-BD3E-4EE89BF43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884395"/>
              </p:ext>
            </p:extLst>
          </p:nvPr>
        </p:nvGraphicFramePr>
        <p:xfrm>
          <a:off x="477995" y="1071796"/>
          <a:ext cx="11236008" cy="89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6930">
                  <a:extLst>
                    <a:ext uri="{9D8B030D-6E8A-4147-A177-3AD203B41FA5}">
                      <a16:colId xmlns:a16="http://schemas.microsoft.com/office/drawing/2014/main" val="881865349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915647777"/>
                    </a:ext>
                  </a:extLst>
                </a:gridCol>
                <a:gridCol w="2073593">
                  <a:extLst>
                    <a:ext uri="{9D8B030D-6E8A-4147-A177-3AD203B41FA5}">
                      <a16:colId xmlns:a16="http://schemas.microsoft.com/office/drawing/2014/main" val="590625607"/>
                    </a:ext>
                  </a:extLst>
                </a:gridCol>
                <a:gridCol w="2100580">
                  <a:extLst>
                    <a:ext uri="{9D8B030D-6E8A-4147-A177-3AD203B41FA5}">
                      <a16:colId xmlns:a16="http://schemas.microsoft.com/office/drawing/2014/main" val="4179278214"/>
                    </a:ext>
                  </a:extLst>
                </a:gridCol>
              </a:tblGrid>
              <a:tr h="240714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One fishery per gear/set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Region-specific fisheries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Regression-tree fisheries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04608"/>
                  </a:ext>
                </a:extLst>
              </a:tr>
              <a:tr h="24071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PS: sample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547151"/>
                  </a:ext>
                </a:extLst>
              </a:tr>
              <a:tr h="24071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PS: catch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u="none" dirty="0"/>
                        <a:t>Model </a:t>
                      </a:r>
                      <a:r>
                        <a:rPr lang="en-US" sz="1350" b="0" i="0" u="none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b="0" i="0" u="none" dirty="0"/>
                        <a:t>-</a:t>
                      </a:r>
                      <a:r>
                        <a:rPr lang="en-US" sz="1350" b="0" i="0" u="none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825060"/>
                  </a:ext>
                </a:extLst>
              </a:tr>
            </a:tbl>
          </a:graphicData>
        </a:graphic>
      </p:graphicFrame>
      <p:sp>
        <p:nvSpPr>
          <p:cNvPr id="8" name="Arrow: Left 7">
            <a:extLst>
              <a:ext uri="{FF2B5EF4-FFF2-40B4-BE49-F238E27FC236}">
                <a16:creationId xmlns:a16="http://schemas.microsoft.com/office/drawing/2014/main" id="{CDEF8EA3-B232-5BE0-124B-D1181DBB5B94}"/>
              </a:ext>
            </a:extLst>
          </p:cNvPr>
          <p:cNvSpPr/>
          <p:nvPr/>
        </p:nvSpPr>
        <p:spPr>
          <a:xfrm>
            <a:off x="5838908" y="5633050"/>
            <a:ext cx="594700" cy="89516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C76C8-0894-0BFA-2BAC-5018C51717F4}"/>
              </a:ext>
            </a:extLst>
          </p:cNvPr>
          <p:cNvSpPr txBox="1"/>
          <p:nvPr/>
        </p:nvSpPr>
        <p:spPr>
          <a:xfrm>
            <a:off x="6433608" y="5508531"/>
            <a:ext cx="1207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True value</a:t>
            </a:r>
          </a:p>
        </p:txBody>
      </p:sp>
    </p:spTree>
    <p:extLst>
      <p:ext uri="{BB962C8B-B14F-4D97-AF65-F5344CB8AC3E}">
        <p14:creationId xmlns:p14="http://schemas.microsoft.com/office/powerpoint/2010/main" val="35572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5A6B77FA-C338-805A-34FE-B44FFD2F2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1" y="2113182"/>
            <a:ext cx="5779491" cy="462359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Expand to the 100 replicates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B1B9B5D-516E-45F1-16B3-272B486B1A6A}"/>
              </a:ext>
            </a:extLst>
          </p:cNvPr>
          <p:cNvSpPr/>
          <p:nvPr/>
        </p:nvSpPr>
        <p:spPr>
          <a:xfrm>
            <a:off x="745381" y="2113183"/>
            <a:ext cx="896203" cy="441044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49E8DF-AB1C-C811-998B-F9552BB3C64A}"/>
              </a:ext>
            </a:extLst>
          </p:cNvPr>
          <p:cNvSpPr/>
          <p:nvPr/>
        </p:nvSpPr>
        <p:spPr>
          <a:xfrm>
            <a:off x="3247308" y="2113183"/>
            <a:ext cx="896203" cy="441044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F28326-8B82-3A01-348A-18C5F3B422FB}"/>
              </a:ext>
            </a:extLst>
          </p:cNvPr>
          <p:cNvSpPr txBox="1"/>
          <p:nvPr/>
        </p:nvSpPr>
        <p:spPr>
          <a:xfrm>
            <a:off x="6261830" y="2439819"/>
            <a:ext cx="5477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Ignoring “areas-as-fleets” results in worst convergence and most biased ln(R0)</a:t>
            </a:r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9BC6F1AE-7CE6-4C14-BD3E-4EE89BF43C4A}"/>
              </a:ext>
            </a:extLst>
          </p:cNvPr>
          <p:cNvGraphicFramePr>
            <a:graphicFrameLocks noGrp="1"/>
          </p:cNvGraphicFramePr>
          <p:nvPr/>
        </p:nvGraphicFramePr>
        <p:xfrm>
          <a:off x="477995" y="1071796"/>
          <a:ext cx="11236008" cy="89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6930">
                  <a:extLst>
                    <a:ext uri="{9D8B030D-6E8A-4147-A177-3AD203B41FA5}">
                      <a16:colId xmlns:a16="http://schemas.microsoft.com/office/drawing/2014/main" val="881865349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915647777"/>
                    </a:ext>
                  </a:extLst>
                </a:gridCol>
                <a:gridCol w="2073593">
                  <a:extLst>
                    <a:ext uri="{9D8B030D-6E8A-4147-A177-3AD203B41FA5}">
                      <a16:colId xmlns:a16="http://schemas.microsoft.com/office/drawing/2014/main" val="590625607"/>
                    </a:ext>
                  </a:extLst>
                </a:gridCol>
                <a:gridCol w="2100580">
                  <a:extLst>
                    <a:ext uri="{9D8B030D-6E8A-4147-A177-3AD203B41FA5}">
                      <a16:colId xmlns:a16="http://schemas.microsoft.com/office/drawing/2014/main" val="4179278214"/>
                    </a:ext>
                  </a:extLst>
                </a:gridCol>
              </a:tblGrid>
              <a:tr h="240714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One fishery per gear/set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Region-specific fisheries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Regression-tree fisheries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04608"/>
                  </a:ext>
                </a:extLst>
              </a:tr>
              <a:tr h="24071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PS: sample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547151"/>
                  </a:ext>
                </a:extLst>
              </a:tr>
              <a:tr h="24071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PS: catch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u="none" dirty="0"/>
                        <a:t>Model </a:t>
                      </a:r>
                      <a:r>
                        <a:rPr lang="en-US" sz="1350" b="0" i="0" u="none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b="0" i="0" u="none" dirty="0"/>
                        <a:t>-</a:t>
                      </a:r>
                      <a:r>
                        <a:rPr lang="en-US" sz="1350" b="0" i="0" u="none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825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30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None/>
              </a:pPr>
              <a:r>
                <a:rPr lang="en-US" altLang="zh-CN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Acknowledgement</a:t>
              </a:r>
              <a:endParaRPr lang="en-US" sz="44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35502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1C3E87F7-77A4-9162-CC93-44C90A2AF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62" y="1535502"/>
            <a:ext cx="10545341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AFCC343-8615-EA1D-21BC-B4FEF4122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62" y="1606940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66078D3-AA63-867D-7DA9-52C9DAF9D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408" y="1571221"/>
            <a:ext cx="10469183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Special thanks to the organizers of this spatial simulation experiment to provide this great opportunity to stock assessors to evaluate and compare different assessment approaches. A large amount of hard work, including computer coding, communication, and collaboration is needed to make this workshop possible. 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79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DD1CEF14-8E25-DF31-5402-D483CDE21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1" y="2113182"/>
            <a:ext cx="5779491" cy="462359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Expand to the 100 replicates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39980D2-A2A0-BAC8-4030-4985F543B58E}"/>
              </a:ext>
            </a:extLst>
          </p:cNvPr>
          <p:cNvSpPr/>
          <p:nvPr/>
        </p:nvSpPr>
        <p:spPr>
          <a:xfrm>
            <a:off x="1624082" y="2173767"/>
            <a:ext cx="1674125" cy="43470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3235C-ED3E-5914-296C-1BDA3D4B79E4}"/>
              </a:ext>
            </a:extLst>
          </p:cNvPr>
          <p:cNvSpPr txBox="1"/>
          <p:nvPr/>
        </p:nvSpPr>
        <p:spPr>
          <a:xfrm>
            <a:off x="6261830" y="2439819"/>
            <a:ext cx="5477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Ignoring “areas-as-fleets” results in worst convergence and most biased ln(R0)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comparison to sample-weighted length comps, catch-weighted length comps leads to better convergence and less biased ln(R0)</a:t>
            </a:r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0FF5B367-749C-D7F9-18A3-D56738847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9636"/>
              </p:ext>
            </p:extLst>
          </p:nvPr>
        </p:nvGraphicFramePr>
        <p:xfrm>
          <a:off x="477995" y="1071796"/>
          <a:ext cx="11236008" cy="89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6930">
                  <a:extLst>
                    <a:ext uri="{9D8B030D-6E8A-4147-A177-3AD203B41FA5}">
                      <a16:colId xmlns:a16="http://schemas.microsoft.com/office/drawing/2014/main" val="881865349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915647777"/>
                    </a:ext>
                  </a:extLst>
                </a:gridCol>
                <a:gridCol w="2073593">
                  <a:extLst>
                    <a:ext uri="{9D8B030D-6E8A-4147-A177-3AD203B41FA5}">
                      <a16:colId xmlns:a16="http://schemas.microsoft.com/office/drawing/2014/main" val="590625607"/>
                    </a:ext>
                  </a:extLst>
                </a:gridCol>
                <a:gridCol w="2100580">
                  <a:extLst>
                    <a:ext uri="{9D8B030D-6E8A-4147-A177-3AD203B41FA5}">
                      <a16:colId xmlns:a16="http://schemas.microsoft.com/office/drawing/2014/main" val="4179278214"/>
                    </a:ext>
                  </a:extLst>
                </a:gridCol>
              </a:tblGrid>
              <a:tr h="240714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One fishery per gear/set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Region-specific fisheries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Regression-tree fisheries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04608"/>
                  </a:ext>
                </a:extLst>
              </a:tr>
              <a:tr h="24071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PS: sample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547151"/>
                  </a:ext>
                </a:extLst>
              </a:tr>
              <a:tr h="24071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PS: catch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u="none" dirty="0"/>
                        <a:t>Model </a:t>
                      </a:r>
                      <a:r>
                        <a:rPr lang="en-US" sz="1350" b="0" i="0" u="none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b="0" i="0" u="none" dirty="0"/>
                        <a:t>-</a:t>
                      </a:r>
                      <a:r>
                        <a:rPr lang="en-US" sz="1350" b="0" i="0" u="none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82506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7FD4408-234F-9F55-34A7-26E0758BC7D9}"/>
              </a:ext>
            </a:extLst>
          </p:cNvPr>
          <p:cNvSpPr/>
          <p:nvPr/>
        </p:nvSpPr>
        <p:spPr>
          <a:xfrm>
            <a:off x="4088361" y="2173767"/>
            <a:ext cx="1674125" cy="43470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0325B091-902E-3226-7ECB-F9D0AA4EB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59" y="4775438"/>
            <a:ext cx="657575" cy="6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0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6DD1D6D7-6205-2E64-D15C-108FEA129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1" y="2113182"/>
            <a:ext cx="5779491" cy="462359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Expand to the 100 replicates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73142C-C49A-87BE-F3C1-087A49771435}"/>
              </a:ext>
            </a:extLst>
          </p:cNvPr>
          <p:cNvSpPr txBox="1"/>
          <p:nvPr/>
        </p:nvSpPr>
        <p:spPr>
          <a:xfrm>
            <a:off x="6261830" y="2439819"/>
            <a:ext cx="54773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Ignoring “areas-as-fleets” results in worst convergence and most biased ln(R0)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comparison to sample-weighted length comps, catch-weighted length comps leads to better convergence and less biased ln(R0)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length comps are catch-weighted, regression-tree defined fisheries correspond to better convergence and less biased ln(R0)</a:t>
            </a:r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B041912F-94C2-9645-C96D-2D58FB488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154552"/>
              </p:ext>
            </p:extLst>
          </p:nvPr>
        </p:nvGraphicFramePr>
        <p:xfrm>
          <a:off x="477995" y="1071796"/>
          <a:ext cx="11236008" cy="89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6930">
                  <a:extLst>
                    <a:ext uri="{9D8B030D-6E8A-4147-A177-3AD203B41FA5}">
                      <a16:colId xmlns:a16="http://schemas.microsoft.com/office/drawing/2014/main" val="881865349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915647777"/>
                    </a:ext>
                  </a:extLst>
                </a:gridCol>
                <a:gridCol w="2073593">
                  <a:extLst>
                    <a:ext uri="{9D8B030D-6E8A-4147-A177-3AD203B41FA5}">
                      <a16:colId xmlns:a16="http://schemas.microsoft.com/office/drawing/2014/main" val="590625607"/>
                    </a:ext>
                  </a:extLst>
                </a:gridCol>
                <a:gridCol w="2100580">
                  <a:extLst>
                    <a:ext uri="{9D8B030D-6E8A-4147-A177-3AD203B41FA5}">
                      <a16:colId xmlns:a16="http://schemas.microsoft.com/office/drawing/2014/main" val="4179278214"/>
                    </a:ext>
                  </a:extLst>
                </a:gridCol>
              </a:tblGrid>
              <a:tr h="240714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One fishery per gear/set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Region-specific fisheries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Regression-tree fisheries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04608"/>
                  </a:ext>
                </a:extLst>
              </a:tr>
              <a:tr h="24071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PS: sample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547151"/>
                  </a:ext>
                </a:extLst>
              </a:tr>
              <a:tr h="24071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PS: catch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u="none" dirty="0"/>
                        <a:t>Model </a:t>
                      </a:r>
                      <a:r>
                        <a:rPr lang="en-US" sz="1350" b="0" i="0" u="none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b="0" i="0" u="none" dirty="0"/>
                        <a:t>-</a:t>
                      </a:r>
                      <a:r>
                        <a:rPr lang="en-US" sz="1350" b="0" i="0" u="none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82506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94738E-804F-1F56-524B-8F0E9291C800}"/>
              </a:ext>
            </a:extLst>
          </p:cNvPr>
          <p:cNvSpPr/>
          <p:nvPr/>
        </p:nvSpPr>
        <p:spPr>
          <a:xfrm>
            <a:off x="1624082" y="2173767"/>
            <a:ext cx="1674125" cy="43470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63D0DB8F-ECD8-CEB0-BD42-0741A3816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501" y="4737829"/>
            <a:ext cx="657575" cy="6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6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9D17E9B0-9110-5CAB-B3CE-5CCDF251D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1" y="2113182"/>
            <a:ext cx="5779491" cy="462359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Expand to the 100 replicates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7DEDE4-6C1F-9B6D-E139-D35B1AD2CFAF}"/>
              </a:ext>
            </a:extLst>
          </p:cNvPr>
          <p:cNvSpPr txBox="1"/>
          <p:nvPr/>
        </p:nvSpPr>
        <p:spPr>
          <a:xfrm>
            <a:off x="6261830" y="2439819"/>
            <a:ext cx="54773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Ignoring “areas-as-fleets” results in worst convergence and most biased ln(R0)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comparison to sample-weighted length comps, catch-weighted length comps leads to better convergence and less biased ln(R0)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length comps are catch-weighted, regression-tree defined fisheries correspond to better convergence and less biased ln(R0)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The best approach: “areas-as-fleets”; regression-tree defined fisheries; catch-weighted fishery’s length comps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B41FD-BE4E-B33B-9F5A-1DB1CECE0E1B}"/>
              </a:ext>
            </a:extLst>
          </p:cNvPr>
          <p:cNvSpPr/>
          <p:nvPr/>
        </p:nvSpPr>
        <p:spPr>
          <a:xfrm>
            <a:off x="2432993" y="2121106"/>
            <a:ext cx="853672" cy="441044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D9BB8E54-E2AE-DB5F-E719-BE8EE07F1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225119"/>
              </p:ext>
            </p:extLst>
          </p:nvPr>
        </p:nvGraphicFramePr>
        <p:xfrm>
          <a:off x="477995" y="1071796"/>
          <a:ext cx="11236008" cy="89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6930">
                  <a:extLst>
                    <a:ext uri="{9D8B030D-6E8A-4147-A177-3AD203B41FA5}">
                      <a16:colId xmlns:a16="http://schemas.microsoft.com/office/drawing/2014/main" val="881865349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915647777"/>
                    </a:ext>
                  </a:extLst>
                </a:gridCol>
                <a:gridCol w="2073593">
                  <a:extLst>
                    <a:ext uri="{9D8B030D-6E8A-4147-A177-3AD203B41FA5}">
                      <a16:colId xmlns:a16="http://schemas.microsoft.com/office/drawing/2014/main" val="590625607"/>
                    </a:ext>
                  </a:extLst>
                </a:gridCol>
                <a:gridCol w="2100580">
                  <a:extLst>
                    <a:ext uri="{9D8B030D-6E8A-4147-A177-3AD203B41FA5}">
                      <a16:colId xmlns:a16="http://schemas.microsoft.com/office/drawing/2014/main" val="4179278214"/>
                    </a:ext>
                  </a:extLst>
                </a:gridCol>
              </a:tblGrid>
              <a:tr h="240714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One fishery per gear/set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Region-specific fisheries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Regression-tree fisheries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04608"/>
                  </a:ext>
                </a:extLst>
              </a:tr>
              <a:tr h="24071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PS: sample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547151"/>
                  </a:ext>
                </a:extLst>
              </a:tr>
              <a:tr h="24071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PS: catch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u="none" dirty="0"/>
                        <a:t>Model </a:t>
                      </a:r>
                      <a:r>
                        <a:rPr lang="en-US" sz="1350" b="0" i="0" u="none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b="0" i="0" u="none" dirty="0"/>
                        <a:t>-</a:t>
                      </a:r>
                      <a:r>
                        <a:rPr lang="en-US" sz="1350" b="0" i="0" u="none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825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36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 fontScale="92500"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Expand to the 100 replicates (ESS: 5 (left) vs. 25 (right))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3537766D-F073-803D-8252-099DFF485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03" y="2160676"/>
            <a:ext cx="4576100" cy="4576100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9469529B-B0E9-4096-BE74-2F6C3A639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95" y="2159517"/>
            <a:ext cx="5721574" cy="4577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603A90-AE56-42EA-B938-90F8EFFE4D6D}"/>
              </a:ext>
            </a:extLst>
          </p:cNvPr>
          <p:cNvSpPr txBox="1"/>
          <p:nvPr/>
        </p:nvSpPr>
        <p:spPr>
          <a:xfrm>
            <a:off x="7829187" y="4746352"/>
            <a:ext cx="3704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lower convergence rate; similar accuracy; higher precision</a:t>
            </a:r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D9A51E91-0951-3939-747A-B2EB43F7C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977883"/>
              </p:ext>
            </p:extLst>
          </p:nvPr>
        </p:nvGraphicFramePr>
        <p:xfrm>
          <a:off x="477995" y="1071796"/>
          <a:ext cx="11236008" cy="89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6930">
                  <a:extLst>
                    <a:ext uri="{9D8B030D-6E8A-4147-A177-3AD203B41FA5}">
                      <a16:colId xmlns:a16="http://schemas.microsoft.com/office/drawing/2014/main" val="881865349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915647777"/>
                    </a:ext>
                  </a:extLst>
                </a:gridCol>
                <a:gridCol w="2073593">
                  <a:extLst>
                    <a:ext uri="{9D8B030D-6E8A-4147-A177-3AD203B41FA5}">
                      <a16:colId xmlns:a16="http://schemas.microsoft.com/office/drawing/2014/main" val="590625607"/>
                    </a:ext>
                  </a:extLst>
                </a:gridCol>
                <a:gridCol w="2100580">
                  <a:extLst>
                    <a:ext uri="{9D8B030D-6E8A-4147-A177-3AD203B41FA5}">
                      <a16:colId xmlns:a16="http://schemas.microsoft.com/office/drawing/2014/main" val="4179278214"/>
                    </a:ext>
                  </a:extLst>
                </a:gridCol>
              </a:tblGrid>
              <a:tr h="240714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One fishery per gear/set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Region-specific fisheries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Regression-tree fisheries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04608"/>
                  </a:ext>
                </a:extLst>
              </a:tr>
              <a:tr h="24071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PS: sample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547151"/>
                  </a:ext>
                </a:extLst>
              </a:tr>
              <a:tr h="24071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Fishery’s length comps for associated PS: catch weighted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 </a:t>
                      </a:r>
                      <a:r>
                        <a:rPr lang="en-US" sz="135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dirty="0"/>
                        <a:t>-</a:t>
                      </a:r>
                      <a:r>
                        <a:rPr lang="en-US" sz="13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u="none" dirty="0"/>
                        <a:t>Model </a:t>
                      </a:r>
                      <a:r>
                        <a:rPr lang="en-US" sz="1350" b="0" i="0" u="none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en-US" b="0" i="0" u="none" dirty="0"/>
                        <a:t>-</a:t>
                      </a:r>
                      <a:r>
                        <a:rPr lang="en-US" sz="1350" b="0" i="0" u="none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825060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1132B9-70D7-C072-1F46-71A706A8FA04}"/>
              </a:ext>
            </a:extLst>
          </p:cNvPr>
          <p:cNvCxnSpPr>
            <a:cxnSpLocks/>
          </p:cNvCxnSpPr>
          <p:nvPr/>
        </p:nvCxnSpPr>
        <p:spPr>
          <a:xfrm>
            <a:off x="6880666" y="2092842"/>
            <a:ext cx="0" cy="46984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4404729-CAE9-B875-D651-942B18D24F92}"/>
              </a:ext>
            </a:extLst>
          </p:cNvPr>
          <p:cNvSpPr/>
          <p:nvPr/>
        </p:nvSpPr>
        <p:spPr>
          <a:xfrm>
            <a:off x="1095899" y="2159517"/>
            <a:ext cx="853672" cy="4410442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46E124-5F2E-F9EE-0BB6-5FEB3C2048AE}"/>
              </a:ext>
            </a:extLst>
          </p:cNvPr>
          <p:cNvSpPr/>
          <p:nvPr/>
        </p:nvSpPr>
        <p:spPr>
          <a:xfrm>
            <a:off x="3552821" y="2129075"/>
            <a:ext cx="853672" cy="4410442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76C22-8EB5-6325-316E-827682F103B8}"/>
              </a:ext>
            </a:extLst>
          </p:cNvPr>
          <p:cNvSpPr txBox="1"/>
          <p:nvPr/>
        </p:nvSpPr>
        <p:spPr>
          <a:xfrm>
            <a:off x="7917675" y="5969196"/>
            <a:ext cx="3527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Bias is likely not caused by low sample size</a:t>
            </a:r>
          </a:p>
        </p:txBody>
      </p:sp>
    </p:spTree>
    <p:extLst>
      <p:ext uri="{BB962C8B-B14F-4D97-AF65-F5344CB8AC3E}">
        <p14:creationId xmlns:p14="http://schemas.microsoft.com/office/powerpoint/2010/main" val="238766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None/>
              </a:pPr>
              <a:r>
                <a:rPr lang="en-US" altLang="zh-CN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Discussion</a:t>
              </a:r>
              <a:endParaRPr lang="en-US" sz="44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35502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1C3E87F7-77A4-9162-CC93-44C90A2AF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62" y="1535502"/>
            <a:ext cx="10545341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AFCC343-8615-EA1D-21BC-B4FEF4122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62" y="1606940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66078D3-AA63-867D-7DA9-52C9DAF9D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71221"/>
            <a:ext cx="10398090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We compared model performance solely based on the estimate of R0 because its true value is known.</a:t>
            </a:r>
          </a:p>
          <a:p>
            <a:pPr lvl="0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More estimated vs. true comparisons based on other estimated parameters/derived quantities (e.g., F, SB, and SB/SB0) are needed to 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further evaluate model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performance.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95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None/>
              </a:pPr>
              <a:r>
                <a:rPr lang="en-US" altLang="zh-CN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Discussion</a:t>
              </a:r>
              <a:endParaRPr lang="en-US" sz="44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35502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1C3E87F7-77A4-9162-CC93-44C90A2AF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62" y="1535502"/>
            <a:ext cx="10545341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AFCC343-8615-EA1D-21BC-B4FEF4122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62" y="1606940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66078D3-AA63-867D-7DA9-52C9DAF9D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71221"/>
            <a:ext cx="10398090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Why we use this approach (SS3 areas-as-fleets × VAST) in the IATTC assessments?</a:t>
            </a:r>
          </a:p>
          <a:p>
            <a:pPr lvl="0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0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Our available tagging data is limited in both space and time to reliably inform movement rates within the EPO.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17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None/>
              </a:pPr>
              <a:r>
                <a:rPr lang="en-US" altLang="zh-CN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Discussion</a:t>
              </a:r>
              <a:endParaRPr lang="en-US" sz="44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35502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1C3E87F7-77A4-9162-CC93-44C90A2AF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62" y="1535502"/>
            <a:ext cx="10545341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AFCC343-8615-EA1D-21BC-B4FEF4122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62" y="1606940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66078D3-AA63-867D-7DA9-52C9DAF9D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71221"/>
            <a:ext cx="10398090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Parsimony: how many fisheries per gear/set type?</a:t>
            </a:r>
          </a:p>
          <a:p>
            <a:pPr lvl="0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Results suggest that one may not be enough but how many are good enough (not overfitting)?</a:t>
            </a:r>
          </a:p>
          <a:p>
            <a:pPr lvl="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low spatial resolution (10 * 20) of LL length comp data limits the use of the regression tree approach to defining LL fishery fleets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9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None/>
              </a:pPr>
              <a:r>
                <a:rPr lang="en-US" altLang="zh-CN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Discussion</a:t>
              </a:r>
              <a:endParaRPr lang="en-US" sz="44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35502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1C3E87F7-77A4-9162-CC93-44C90A2AF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62" y="1535502"/>
            <a:ext cx="10545341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AFCC343-8615-EA1D-21BC-B4FEF4122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62" y="1606940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66078D3-AA63-867D-7DA9-52C9DAF9D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408" y="1571221"/>
            <a:ext cx="10469183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Diagnostics: whether this non-spatial approach is adequate to account for spatial processes?</a:t>
            </a:r>
          </a:p>
          <a:p>
            <a:pPr lvl="0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This non-spatial approach (assuming the stock is well-mixed) may be less reliable when signs suggest there is obvious local population dynamics (i.e., local depletion)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76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None/>
              </a:pPr>
              <a:r>
                <a:rPr lang="en-US" altLang="zh-CN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Discussion</a:t>
              </a:r>
              <a:endParaRPr lang="en-US" sz="44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35502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1C3E87F7-77A4-9162-CC93-44C90A2AF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62" y="1535502"/>
            <a:ext cx="10545341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AFCC343-8615-EA1D-21BC-B4FEF4122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62" y="1606940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66078D3-AA63-867D-7DA9-52C9DAF9D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13" y="1571221"/>
            <a:ext cx="11006137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Diagnostics: whether this non-spatial approach is adequate to account for spatial processes?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13EE287-D735-E793-3154-25AC10AE18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84" b="9713"/>
          <a:stretch/>
        </p:blipFill>
        <p:spPr>
          <a:xfrm>
            <a:off x="3782017" y="3635649"/>
            <a:ext cx="5509892" cy="31241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F4054A-D67B-3D71-3C2B-E4777C40EC68}"/>
              </a:ext>
            </a:extLst>
          </p:cNvPr>
          <p:cNvSpPr txBox="1"/>
          <p:nvPr/>
        </p:nvSpPr>
        <p:spPr>
          <a:xfrm>
            <a:off x="3902522" y="3140972"/>
            <a:ext cx="4771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Relative depletion based on standardized LL CPUE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E1549D-161F-72EF-4EB0-A469D2CFCF45}"/>
              </a:ext>
            </a:extLst>
          </p:cNvPr>
          <p:cNvSpPr/>
          <p:nvPr/>
        </p:nvSpPr>
        <p:spPr>
          <a:xfrm rot="4792913">
            <a:off x="5877179" y="3732383"/>
            <a:ext cx="821846" cy="195608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ADFF36-615A-E132-40AB-85B8C89955BF}"/>
              </a:ext>
            </a:extLst>
          </p:cNvPr>
          <p:cNvCxnSpPr>
            <a:cxnSpLocks/>
          </p:cNvCxnSpPr>
          <p:nvPr/>
        </p:nvCxnSpPr>
        <p:spPr>
          <a:xfrm flipV="1">
            <a:off x="3296468" y="4632385"/>
            <a:ext cx="3078453" cy="2501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2FA873D-7B47-19A5-5CCA-D870EA03CE0C}"/>
              </a:ext>
            </a:extLst>
          </p:cNvPr>
          <p:cNvSpPr txBox="1"/>
          <p:nvPr/>
        </p:nvSpPr>
        <p:spPr>
          <a:xfrm>
            <a:off x="1642065" y="4559385"/>
            <a:ext cx="1611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 sign of local depletion</a:t>
            </a:r>
          </a:p>
        </p:txBody>
      </p:sp>
    </p:spTree>
    <p:extLst>
      <p:ext uri="{BB962C8B-B14F-4D97-AF65-F5344CB8AC3E}">
        <p14:creationId xmlns:p14="http://schemas.microsoft.com/office/powerpoint/2010/main" val="92571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None/>
              </a:pPr>
              <a:r>
                <a:rPr lang="en-US" altLang="zh-CN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Discussion</a:t>
              </a:r>
              <a:endParaRPr lang="en-US" sz="44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35502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1C3E87F7-77A4-9162-CC93-44C90A2AF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62" y="1535502"/>
            <a:ext cx="10545341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AFCC343-8615-EA1D-21BC-B4FEF4122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62" y="1606940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66078D3-AA63-867D-7DA9-52C9DAF9D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408" y="1571221"/>
            <a:ext cx="10469183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Diagnostics: whether this non-spatial approach is adequate to account for spatial processes?</a:t>
            </a:r>
          </a:p>
          <a:p>
            <a:pPr lvl="0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This non-spatial approach (assuming the stock is well-mixed) may be less reliable when signs suggest there is obvious local population dynamics (i.e., local depletion)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This non-spatial approach (assuming the abundance index and associated length comps are for the entire population) may be less reliable when the spatial coverage of fishery-dependent data (e.g., CPUE) is limited or shift systematically over time (preferential-sampling under increasingly depleted stock)</a:t>
            </a:r>
          </a:p>
          <a:p>
            <a:pPr lvl="0"/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1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Font typeface="Arial" pitchFamily="34" charset="0"/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Introduction (SS3 areas-as-fleets × VAST)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62" y="1535502"/>
            <a:ext cx="10545341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IATTC team fits a </a:t>
            </a:r>
            <a:r>
              <a:rPr lang="en-US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single-stock</a:t>
            </a: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assessment model to the simulated dataset for yellowfin tuna in the Indian Ocean - use SS 3.24 (consistent with the version of the SS data provided by the workshop)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assessment model </a:t>
            </a:r>
            <a:r>
              <a:rPr lang="en-US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ignores</a:t>
            </a: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all simulated tagging data and uses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“areas-as-fleets” </a:t>
            </a: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approach to deal with spatially-varying fishery selectivity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assessment model includes a number of fishery fleets and one survey fleet (a term in SS referring to a fleet that has data (e.g., abundance index and compositions) but takes no catch)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survey fleet is added to the model to reflect the abundance and length compositions </a:t>
            </a:r>
            <a:r>
              <a:rPr lang="en-US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at the population level</a:t>
            </a: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We use VAST to fit </a:t>
            </a:r>
            <a:r>
              <a:rPr lang="en-US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separately</a:t>
            </a: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to </a:t>
            </a:r>
            <a:r>
              <a:rPr lang="en-US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cell-level</a:t>
            </a: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longline catch-per-unit-effort (CPUE) and length composition data simulated </a:t>
            </a:r>
            <a:r>
              <a:rPr lang="en-US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for the entire Indian Ocean</a:t>
            </a: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generating </a:t>
            </a:r>
            <a:r>
              <a:rPr lang="en-US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area-weighted</a:t>
            </a: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standardized abundance index and associated length compositions for the survey fleet.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he between-region movements of yellowfin within the Indian Ocean are </a:t>
            </a:r>
            <a:r>
              <a:rPr lang="en-US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implicitly</a:t>
            </a: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accounted for because the area-weighted abundance index and length compositions are computed for the entire Indian Ocean rather than for a particular region.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>
            <a:extLst>
              <a:ext uri="{FF2B5EF4-FFF2-40B4-BE49-F238E27FC236}">
                <a16:creationId xmlns:a16="http://schemas.microsoft.com/office/drawing/2014/main" id="{C007D531-CBC6-4F84-A18B-B6D69B4241F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642768" y="-1048413"/>
            <a:ext cx="906463" cy="1219200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494399"/>
            <a:ext cx="4608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588" algn="ctr"/>
            <a:r>
              <a:rPr lang="en-US" sz="5400" dirty="0">
                <a:solidFill>
                  <a:srgbClr val="FFFF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1292AC-CE32-4D94-A055-5C72062A5E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73" y="491529"/>
            <a:ext cx="3269986" cy="2527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cture containing water sport, swimming&#10;&#10;Description generated with high confidence">
            <a:extLst>
              <a:ext uri="{FF2B5EF4-FFF2-40B4-BE49-F238E27FC236}">
                <a16:creationId xmlns:a16="http://schemas.microsoft.com/office/drawing/2014/main" id="{4A82E254-6F54-4BC4-82E2-0FED0A1C6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262" y="631446"/>
            <a:ext cx="6684274" cy="5142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5957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47">
        <p:fade/>
      </p:transition>
    </mc:Choice>
    <mc:Fallback xmlns="">
      <p:transition spd="med" advTm="174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Progress update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35502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1C3E87F7-77A4-9162-CC93-44C90A2AF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62" y="1535502"/>
            <a:ext cx="10545341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Build assessment models and prepare assessment data in SS format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Fit those models to the single replicate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Run model diagnostics to make sure those models fit well to the single replicate</a:t>
            </a:r>
            <a:endParaRPr lang="en-US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Expand the analyses to the 100 replicates</a:t>
            </a:r>
            <a:endParaRPr lang="en-US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Summarize the 100 replicates’ results by assessment model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Compare estimated parameters and derived qu</a:t>
            </a:r>
            <a:r>
              <a:rPr lang="en-US" sz="28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antities among assessment models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32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Decision point analysis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35502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1C3E87F7-77A4-9162-CC93-44C90A2AF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62" y="1535502"/>
            <a:ext cx="10545341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Define fishery fleets (areas-as-fleets)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Compute catches and associated length compositions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Define survey fleet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Compute abundance index and associated length compositions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Model configurations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How to fit the model to data</a:t>
            </a: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5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Data: fishery fleets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35502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1C3E87F7-77A4-9162-CC93-44C90A2AF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62" y="1535502"/>
            <a:ext cx="10545341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Region-specific fishery fleets are the default fishery definitions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explore simplifying the fishery definitions above by assuming one fishery fleet per gear/set type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 also explore redefining </a:t>
            </a:r>
            <a:r>
              <a:rPr lang="en-US" sz="2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associated purse-seine fishery fleets </a:t>
            </a:r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by applying a regression tree algorithm to simulated cell-level composition data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method was not applied to LL fleets: simulated composition data for the longline fishery has a low spatial resolution (10*20), leading to a lack of clear grouping of composition data in space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regression tree algorithm has been implemented into an R package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FishFreqTree</a:t>
            </a:r>
            <a:endParaRPr lang="en-US" sz="2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19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Intro to </a:t>
              </a:r>
              <a:r>
                <a:rPr lang="en-US" sz="4400" i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FishFreqTree</a:t>
              </a:r>
              <a:endParaRPr lang="en-US" sz="4400" i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35502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1C3E87F7-77A4-9162-CC93-44C90A2AF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867" y="1535502"/>
            <a:ext cx="10140594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regression tree algorithm (Lennert-Cody et al. 2010) uses recursive partitioning to search for hierarchical binary decision rules that divide the data into more homogeneous subgroups.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binary decision rules are selected to provide the greatest decrease in the heterogeneity of the simulated length composition data (i.e., highest % variance explained)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 brief, the regression tree algorithm groups similar composition data into the same fishery, making constant selectivity an appropriate assumption for regression tree-defined fisheries.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 the </a:t>
            </a: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algorithm, composition data are split by Lat</a:t>
            </a: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Lon, and </a:t>
            </a: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optionally by </a:t>
            </a: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Quarter + Cyclic quarter and Year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Users can specify the number of splits (number of fisheries - 1) in the algorithm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package is available at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https://github.com/HaikunXu/FishFreqTree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User manual and code demo can be found at </a:t>
            </a: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https://github.com/HaikunXu/FishFreqTree/blob/main/manual/Manual.pdf</a:t>
            </a:r>
            <a:endParaRPr lang="en-US" sz="20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5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BABE7-C76C-4B24-8648-F8A83AB78F07}"/>
              </a:ext>
            </a:extLst>
          </p:cNvPr>
          <p:cNvGrpSpPr/>
          <p:nvPr/>
        </p:nvGrpSpPr>
        <p:grpSpPr>
          <a:xfrm>
            <a:off x="0" y="-408"/>
            <a:ext cx="12192001" cy="906463"/>
            <a:chOff x="1" y="204721"/>
            <a:chExt cx="9144001" cy="906463"/>
          </a:xfrm>
        </p:grpSpPr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7020517C-7CC4-4C37-BA1D-BF0FC23AC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118769" y="-3914047"/>
              <a:ext cx="906463" cy="914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5F52242-FEF6-4773-9339-74D259B846A3}"/>
                </a:ext>
              </a:extLst>
            </p:cNvPr>
            <p:cNvSpPr txBox="1">
              <a:spLocks/>
            </p:cNvSpPr>
            <p:nvPr/>
          </p:nvSpPr>
          <p:spPr>
            <a:xfrm>
              <a:off x="2" y="282635"/>
              <a:ext cx="9144000" cy="750637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marL="205740" indent="-171450" algn="l" defTabSz="685800" rtl="0" eaLnBrk="1" latinLnBrk="0" hangingPunct="1">
                <a:lnSpc>
                  <a:spcPct val="90000"/>
                </a:lnSpc>
                <a:spcBef>
                  <a:spcPts val="1350"/>
                </a:spcBef>
                <a:buSzPct val="100000"/>
                <a:buFont typeface="Arial" pitchFamily="34" charset="0"/>
                <a:buChar char="•"/>
                <a:defRPr sz="15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1148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SzPct val="100000"/>
                <a:buFont typeface="Arial" pitchFamily="34" charset="0"/>
                <a:buChar char="•"/>
                <a:defRPr sz="13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172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20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02870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23444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4018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4592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51660" indent="-171450" algn="l" defTabSz="685800" rtl="0" eaLnBrk="1" latinLnBrk="0" hangingPunct="1">
                <a:lnSpc>
                  <a:spcPct val="90000"/>
                </a:lnSpc>
                <a:spcBef>
                  <a:spcPts val="600"/>
                </a:spcBef>
                <a:buSzPct val="100000"/>
                <a:buFont typeface="Arial" pitchFamily="34" charset="0"/>
                <a:buChar char="•"/>
                <a:defRPr sz="1050" kern="120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None/>
              </a:pPr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</a:rPr>
                <a:t>Data: fishery fleets (multiple fleets vs. one fleet per gear type)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CA88B9-9772-491A-BDF7-81A7B2F75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63" y="6153150"/>
            <a:ext cx="754956" cy="5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CB240-2CCE-4147-BD1B-66A5C3239051}"/>
              </a:ext>
            </a:extLst>
          </p:cNvPr>
          <p:cNvCxnSpPr>
            <a:cxnSpLocks/>
          </p:cNvCxnSpPr>
          <p:nvPr/>
        </p:nvCxnSpPr>
        <p:spPr>
          <a:xfrm>
            <a:off x="-1" y="906056"/>
            <a:ext cx="12192001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2A7227B-1194-4528-93B1-6902902B2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74" y="1535502"/>
            <a:ext cx="10493829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265E2CEB-285C-1724-ABB0-56ED32EB3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328" y="1183387"/>
            <a:ext cx="10545341" cy="46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Why multiple fleets per gear/set type?</a:t>
            </a:r>
          </a:p>
          <a:p>
            <a:pPr lvl="0"/>
            <a:r>
              <a:rPr lang="en-US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electivity/availability and consequently length frequency have spatial patterns: area-as-fleets is used so </a:t>
            </a:r>
            <a:r>
              <a:rPr lang="en-US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that in the model fish </a:t>
            </a:r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are removed at the right size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3300"/>
              </a:buClr>
              <a:buSzPct val="100000"/>
              <a:buFontTx/>
              <a:buNone/>
              <a:tabLst>
                <a:tab pos="12573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F366AE-F63A-CC2B-046C-579EBC1E2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761" y="2651723"/>
            <a:ext cx="5467351" cy="42056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DC482D9-137B-CC5E-C2CD-9F92FBB9B64A}"/>
              </a:ext>
            </a:extLst>
          </p:cNvPr>
          <p:cNvSpPr txBox="1"/>
          <p:nvPr/>
        </p:nvSpPr>
        <p:spPr>
          <a:xfrm>
            <a:off x="1049194" y="4414147"/>
            <a:ext cx="3174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Mean LF for associated PS</a:t>
            </a:r>
          </a:p>
        </p:txBody>
      </p:sp>
    </p:spTree>
    <p:extLst>
      <p:ext uri="{BB962C8B-B14F-4D97-AF65-F5344CB8AC3E}">
        <p14:creationId xmlns:p14="http://schemas.microsoft.com/office/powerpoint/2010/main" val="25145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</p:sld>
</file>

<file path=ppt/theme/theme1.xml><?xml version="1.0" encoding="utf-8"?>
<a:theme xmlns:a="http://schemas.openxmlformats.org/drawingml/2006/main" name="Ocean 16x9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880BDE3B17AA4EAB3D78E102E61E29" ma:contentTypeVersion="53" ma:contentTypeDescription="Create a new document." ma:contentTypeScope="" ma:versionID="a920a29edb0e59d0d82442967983e9b9">
  <xsd:schema xmlns:xsd="http://www.w3.org/2001/XMLSchema" xmlns:xs="http://www.w3.org/2001/XMLSchema" xmlns:p="http://schemas.microsoft.com/office/2006/metadata/properties" xmlns:ns2="4c186bfd-382e-408c-9e23-124d6729f7a4" xmlns:ns3="ba743060-c365-4c22-824b-72bfdf4495a1" targetNamespace="http://schemas.microsoft.com/office/2006/metadata/properties" ma:root="true" ma:fieldsID="a3c9973dddba350c1df4a443d6ccd6ba" ns2:_="" ns3:_="">
    <xsd:import namespace="4c186bfd-382e-408c-9e23-124d6729f7a4"/>
    <xsd:import namespace="ba743060-c365-4c22-824b-72bfdf4495a1"/>
    <xsd:element name="properties">
      <xsd:complexType>
        <xsd:sequence>
          <xsd:element name="documentManagement">
            <xsd:complexType>
              <xsd:all>
                <xsd:element ref="ns2:Document_x0020_Type"/>
                <xsd:element ref="ns2:Document_x0020_Language"/>
                <xsd:element ref="ns2:Publication_x0020_Type" minOccurs="0"/>
                <xsd:element ref="ns2:Meeting_x0020_ID" minOccurs="0"/>
                <xsd:element ref="ns2:Document_x0020_ID"/>
                <xsd:element ref="ns2:SharedWithDetails" minOccurs="0"/>
                <xsd:element ref="ns3:MediaServiceFastMetadata" minOccurs="0"/>
                <xsd:element ref="ns2:SharedWithUsers" minOccurs="0"/>
                <xsd:element ref="ns3:MediaServiceMetadata" minOccurs="0"/>
                <xsd:element ref="ns2:Doc._x0020_Submitted" minOccurs="0"/>
                <xsd:element ref="ns2:Doc._x0020_Edited" minOccurs="0"/>
                <xsd:element ref="ns2:Doc._x0020_Finished" minOccurs="0"/>
                <xsd:element ref="ns2:Doc._x0020_Translated" minOccurs="0"/>
                <xsd:element ref="ns2:Doc._x0020_Posted" minOccurs="0"/>
                <xsd:element ref="ns2:Doc._x0020_Agenda_x0020_Reference" minOccurs="0"/>
                <xsd:element ref="ns2:Entity" minOccurs="0"/>
                <xsd:element ref="ns2:Document_x0020_Authors" minOccurs="0"/>
                <xsd:element ref="ns2:Doc._x0020_Keywords" minOccurs="0"/>
                <xsd:element ref="ns2:Doc._x0020_Manager" minOccurs="0"/>
                <xsd:element ref="ns2:Doc._x0020_Program" minOccurs="0"/>
                <xsd:element ref="ns2:Related_x0020_Meeting_x0020_IDs" minOccurs="0"/>
                <xsd:element ref="ns2:Doc._x0020_Species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186bfd-382e-408c-9e23-124d6729f7a4" elementFormDefault="qualified">
    <xsd:import namespace="http://schemas.microsoft.com/office/2006/documentManagement/types"/>
    <xsd:import namespace="http://schemas.microsoft.com/office/infopath/2007/PartnerControls"/>
    <xsd:element name="Document_x0020_Type" ma:index="2" ma:displayName="Doc. Category" ma:default="Agenda" ma:description="Document category" ma:format="Dropdown" ma:internalName="Document_x0020_Type">
      <xsd:simpleType>
        <xsd:restriction base="dms:Choice">
          <xsd:enumeration value="Agenda"/>
          <xsd:enumeration value="Data"/>
          <xsd:enumeration value="Informational Document"/>
          <xsd:enumeration value="Instrument"/>
          <xsd:enumeration value="Meeting Document"/>
          <xsd:enumeration value="Meeting Notice"/>
          <xsd:enumeration value="Meeting Report"/>
          <xsd:enumeration value="Memo"/>
          <xsd:enumeration value="Minutes"/>
          <xsd:enumeration value="Miscellaneous"/>
          <xsd:enumeration value="Outside Contribution"/>
          <xsd:enumeration value="Presentation"/>
          <xsd:enumeration value="Proposal"/>
          <xsd:enumeration value="Publication"/>
          <xsd:enumeration value="Recommendation"/>
          <xsd:enumeration value="Report"/>
          <xsd:enumeration value="Resolution"/>
        </xsd:restriction>
      </xsd:simpleType>
    </xsd:element>
    <xsd:element name="Document_x0020_Language" ma:index="3" ma:displayName="Doc. Language" ma:default="EN" ma:description="Language of document" ma:format="Dropdown" ma:internalName="Document_x0020_Language">
      <xsd:simpleType>
        <xsd:restriction base="dms:Choice">
          <xsd:enumeration value="BIL"/>
          <xsd:enumeration value="EN"/>
          <xsd:enumeration value="ENO"/>
          <xsd:enumeration value="ES"/>
          <xsd:enumeration value="ESO"/>
        </xsd:restriction>
      </xsd:simpleType>
    </xsd:element>
    <xsd:element name="Publication_x0020_Type" ma:index="4" nillable="true" ma:displayName="Doc. Publication Category" ma:description="Type of publication" ma:format="Dropdown" ma:internalName="Publication_x0020_Type">
      <xsd:simpleType>
        <xsd:restriction base="dms:Choice">
          <xsd:enumeration value="None"/>
          <xsd:enumeration value="Annual Report"/>
          <xsd:enumeration value="Books"/>
          <xsd:enumeration value="Bulletin"/>
          <xsd:enumeration value="Data Report"/>
          <xsd:enumeration value="Executive Report"/>
          <xsd:enumeration value="Fisheries Status Report"/>
          <xsd:enumeration value="Internal Report"/>
          <xsd:enumeration value="Quarterly Report"/>
          <xsd:enumeration value="Special Report"/>
          <xsd:enumeration value="Stock Assessment Report"/>
          <xsd:enumeration value="Translations"/>
        </xsd:restriction>
      </xsd:simpleType>
    </xsd:element>
    <xsd:element name="Meeting_x0020_ID" ma:index="5" nillable="true" ma:displayName="Meeting ID" ma:description="Meeting identifier" ma:internalName="Meeting_x0020_ID">
      <xsd:simpleType>
        <xsd:restriction base="dms:Text">
          <xsd:maxLength value="255"/>
        </xsd:restriction>
      </xsd:simpleType>
    </xsd:element>
    <xsd:element name="Document_x0020_ID" ma:index="6" ma:displayName="Doc. ID" ma:description="Document ID" ma:indexed="true" ma:internalName="Document_x0020_ID">
      <xsd:simpleType>
        <xsd:restriction base="dms:Text">
          <xsd:maxLength value="255"/>
        </xsd:restriction>
      </xsd:simpleType>
    </xsd:element>
    <xsd:element name="SharedWithDetails" ma:index="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._x0020_Submitted" ma:index="17" nillable="true" ma:displayName="Doc. Submitted" ma:description="Document submission date" ma:format="DateOnly" ma:internalName="Doc_x002e__x0020_Submitted">
      <xsd:simpleType>
        <xsd:restriction base="dms:DateTime"/>
      </xsd:simpleType>
    </xsd:element>
    <xsd:element name="Doc._x0020_Edited" ma:index="18" nillable="true" ma:displayName="Doc. Edited" ma:description="Document edited date" ma:format="DateOnly" ma:internalName="Doc_x002e__x0020_Edited">
      <xsd:simpleType>
        <xsd:restriction base="dms:DateTime"/>
      </xsd:simpleType>
    </xsd:element>
    <xsd:element name="Doc._x0020_Finished" ma:index="19" nillable="true" ma:displayName="Doc. Finished" ma:description="Document finished date" ma:format="DateOnly" ma:internalName="Doc_x002e__x0020_Finished">
      <xsd:simpleType>
        <xsd:restriction base="dms:DateTime"/>
      </xsd:simpleType>
    </xsd:element>
    <xsd:element name="Doc._x0020_Translated" ma:index="20" nillable="true" ma:displayName="Doc. Translated" ma:description="Document translated date" ma:format="DateOnly" ma:internalName="Doc_x002e__x0020_Translated">
      <xsd:simpleType>
        <xsd:restriction base="dms:DateTime"/>
      </xsd:simpleType>
    </xsd:element>
    <xsd:element name="Doc._x0020_Posted" ma:index="21" nillable="true" ma:displayName="Doc. Posted" ma:description="Document posted date" ma:format="DateOnly" ma:internalName="Doc_x002e__x0020_Posted">
      <xsd:simpleType>
        <xsd:restriction base="dms:DateTime"/>
      </xsd:simpleType>
    </xsd:element>
    <xsd:element name="Doc._x0020_Agenda_x0020_Reference" ma:index="22" nillable="true" ma:displayName="Doc. Agenda ID" ma:description="Reference to document in meeting agenda" ma:internalName="Doc_x002e__x0020_Agenda_x0020_Reference">
      <xsd:simpleType>
        <xsd:restriction base="dms:Text">
          <xsd:maxLength value="255"/>
        </xsd:restriction>
      </xsd:simpleType>
    </xsd:element>
    <xsd:element name="Entity" ma:index="23" nillable="true" ma:displayName="Entity" ma:default="IATTC" ma:description="Entity associated with document" ma:format="RadioButtons" ma:internalName="Entity">
      <xsd:simpleType>
        <xsd:restriction base="dms:Choice">
          <xsd:enumeration value="AIDCP"/>
          <xsd:enumeration value="IATTC"/>
        </xsd:restriction>
      </xsd:simpleType>
    </xsd:element>
    <xsd:element name="Document_x0020_Authors" ma:index="24" nillable="true" ma:displayName="Doc. Authors" ma:description="Document author names" ma:internalName="Document_x0020_Authors">
      <xsd:simpleType>
        <xsd:restriction base="dms:Note">
          <xsd:maxLength value="255"/>
        </xsd:restriction>
      </xsd:simpleType>
    </xsd:element>
    <xsd:element name="Doc._x0020_Keywords" ma:index="25" nillable="true" ma:displayName="Doc. Keywords" ma:description="Document keywords" ma:internalName="Doc_x002e__x0020_Keywords">
      <xsd:simpleType>
        <xsd:restriction base="dms:Note">
          <xsd:maxLength value="255"/>
        </xsd:restriction>
      </xsd:simpleType>
    </xsd:element>
    <xsd:element name="Doc._x0020_Manager" ma:index="26" nillable="true" ma:displayName="Doc. Manager" ma:description="Principal person involved in document" ma:internalName="Doc_x002e__x0020_Manager">
      <xsd:simpleType>
        <xsd:restriction base="dms:Text">
          <xsd:maxLength value="255"/>
        </xsd:restriction>
      </xsd:simpleType>
    </xsd:element>
    <xsd:element name="Doc._x0020_Program" ma:index="27" nillable="true" ma:displayName="Doc. Program" ma:description="IATTC program(s) related to document" ma:internalName="Doc_x002e__x0020_Program">
      <xsd:simpleType>
        <xsd:restriction base="dms:Note">
          <xsd:maxLength value="255"/>
        </xsd:restriction>
      </xsd:simpleType>
    </xsd:element>
    <xsd:element name="Related_x0020_Meeting_x0020_IDs" ma:index="28" nillable="true" ma:displayName="Doc. Related Meeting IDs" ma:description="Meetings to which document is related" ma:internalName="Related_x0020_Meeting_x0020_IDs">
      <xsd:simpleType>
        <xsd:restriction base="dms:Note">
          <xsd:maxLength value="255"/>
        </xsd:restriction>
      </xsd:simpleType>
    </xsd:element>
    <xsd:element name="Doc._x0020_Species" ma:index="29" nillable="true" ma:displayName="Doc. Species" ma:description="Document species for custom searching" ma:internalName="Doc_x002e__x0020_Specie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43060-c365-4c22-824b-72bfdf4495a1" elementFormDefault="qualified">
    <xsd:import namespace="http://schemas.microsoft.com/office/2006/documentManagement/types"/>
    <xsd:import namespace="http://schemas.microsoft.com/office/infopath/2007/PartnerControls"/>
    <xsd:element name="MediaServiceFastMetadata" ma:index="8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EventHashCode" ma:index="3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3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32" nillable="true" ma:displayName="Tags" ma:internalName="MediaServiceAutoTags" ma:readOnly="true">
      <xsd:simpleType>
        <xsd:restriction base="dms:Text"/>
      </xsd:simpleType>
    </xsd:element>
    <xsd:element name="MediaServiceOCR" ma:index="3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3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3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3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0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._x0020_Species xmlns="4c186bfd-382e-408c-9e23-124d6729f7a4" xsi:nil="true"/>
    <Related_x0020_Meeting_x0020_IDs xmlns="4c186bfd-382e-408c-9e23-124d6729f7a4" xsi:nil="true"/>
    <Doc._x0020_Translated xmlns="4c186bfd-382e-408c-9e23-124d6729f7a4" xsi:nil="true"/>
    <Entity xmlns="4c186bfd-382e-408c-9e23-124d6729f7a4">IATTC</Entity>
    <Document_x0020_Language xmlns="4c186bfd-382e-408c-9e23-124d6729f7a4">EN</Document_x0020_Language>
    <Doc._x0020_Agenda_x0020_Reference xmlns="4c186bfd-382e-408c-9e23-124d6729f7a4" xsi:nil="true"/>
    <Doc._x0020_Manager xmlns="4c186bfd-382e-408c-9e23-124d6729f7a4" xsi:nil="true"/>
    <Meeting_x0020_ID xmlns="4c186bfd-382e-408c-9e23-124d6729f7a4" xsi:nil="true"/>
    <Document_x0020_ID xmlns="4c186bfd-382e-408c-9e23-124d6729f7a4">1</Document_x0020_ID>
    <Doc._x0020_Keywords xmlns="4c186bfd-382e-408c-9e23-124d6729f7a4" xsi:nil="true"/>
    <Doc._x0020_Submitted xmlns="4c186bfd-382e-408c-9e23-124d6729f7a4" xsi:nil="true"/>
    <Document_x0020_Type xmlns="4c186bfd-382e-408c-9e23-124d6729f7a4">Agenda</Document_x0020_Type>
    <Publication_x0020_Type xmlns="4c186bfd-382e-408c-9e23-124d6729f7a4" xsi:nil="true"/>
    <Doc._x0020_Edited xmlns="4c186bfd-382e-408c-9e23-124d6729f7a4" xsi:nil="true"/>
    <Document_x0020_Authors xmlns="4c186bfd-382e-408c-9e23-124d6729f7a4" xsi:nil="true"/>
    <Doc._x0020_Posted xmlns="4c186bfd-382e-408c-9e23-124d6729f7a4" xsi:nil="true"/>
    <Doc._x0020_Finished xmlns="4c186bfd-382e-408c-9e23-124d6729f7a4" xsi:nil="true"/>
    <Doc._x0020_Program xmlns="4c186bfd-382e-408c-9e23-124d6729f7a4" xsi:nil="true"/>
  </documentManagement>
</p:properties>
</file>

<file path=customXml/itemProps1.xml><?xml version="1.0" encoding="utf-8"?>
<ds:datastoreItem xmlns:ds="http://schemas.openxmlformats.org/officeDocument/2006/customXml" ds:itemID="{35098034-C53B-4A4C-8764-1CED2A7CE8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C9059B0-7A12-4E2E-BD8D-380CBCB34C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186bfd-382e-408c-9e23-124d6729f7a4"/>
    <ds:schemaRef ds:uri="ba743060-c365-4c22-824b-72bfdf4495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9B0DC6-44B6-46FB-A01B-1D9223C53854}">
  <ds:schemaRefs>
    <ds:schemaRef ds:uri="http://purl.org/dc/dcmitype/"/>
    <ds:schemaRef ds:uri="http://purl.org/dc/terms/"/>
    <ds:schemaRef ds:uri="http://schemas.microsoft.com/office/2006/documentManagement/types"/>
    <ds:schemaRef ds:uri="http://www.w3.org/XML/1998/namespace"/>
    <ds:schemaRef ds:uri="4c186bfd-382e-408c-9e23-124d6729f7a4"/>
    <ds:schemaRef ds:uri="http://schemas.microsoft.com/office/2006/metadata/properties"/>
    <ds:schemaRef ds:uri="ba743060-c365-4c22-824b-72bfdf4495a1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2693</Words>
  <Application>Microsoft Office PowerPoint</Application>
  <PresentationFormat>Widescreen</PresentationFormat>
  <Paragraphs>502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Cambria Math</vt:lpstr>
      <vt:lpstr>Georgia</vt:lpstr>
      <vt:lpstr>Ocean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Bigeye indicators</dc:title>
  <dc:creator/>
  <cp:keywords/>
  <cp:lastModifiedBy/>
  <cp:revision>1</cp:revision>
  <dcterms:created xsi:type="dcterms:W3CDTF">2017-03-21T17:34:53Z</dcterms:created>
  <dcterms:modified xsi:type="dcterms:W3CDTF">2022-10-13T20:50:30Z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TC028952569991</vt:lpwstr>
  </property>
  <property fmtid="{D5CDD505-2E9C-101B-9397-08002B2CF9AE}" pid="3" name="ContentTypeId">
    <vt:lpwstr>0x01010096880BDE3B17AA4EAB3D78E102E61E29</vt:lpwstr>
  </property>
</Properties>
</file>